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70" r:id="rId3"/>
    <p:sldId id="262" r:id="rId4"/>
    <p:sldId id="266" r:id="rId5"/>
    <p:sldId id="268" r:id="rId6"/>
    <p:sldId id="261" r:id="rId7"/>
    <p:sldId id="263" r:id="rId8"/>
    <p:sldId id="271" r:id="rId9"/>
    <p:sldId id="264" r:id="rId10"/>
    <p:sldId id="25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64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600549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1112785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2742981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2266519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2620128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1109896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1565326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2763734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349883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3023553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EF15601-6F90-4FA4-9D05-543BFF933200}" type="datetimeFigureOut">
              <a:rPr lang="en-GB" smtClean="0"/>
              <a:pPr/>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4201805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F15601-6F90-4FA4-9D05-543BFF933200}" type="datetimeFigureOut">
              <a:rPr lang="en-GB" smtClean="0"/>
              <a:pPr/>
              <a:t>03/06/2019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2DF628-61A1-4A45-815E-765D4E1D5309}" type="slidenum">
              <a:rPr lang="en-GB" smtClean="0"/>
              <a:pPr/>
              <a:t>‹#›</a:t>
            </a:fld>
            <a:endParaRPr lang="en-GB"/>
          </a:p>
        </p:txBody>
      </p:sp>
    </p:spTree>
    <p:extLst>
      <p:ext uri="{BB962C8B-B14F-4D97-AF65-F5344CB8AC3E}">
        <p14:creationId xmlns="" xmlns:p14="http://schemas.microsoft.com/office/powerpoint/2010/main" val="18721992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2" descr="Image result for bridge imag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5604" name="Picture 4" descr="Golden Gate Bridge, San Francisco, California"/>
          <p:cNvPicPr>
            <a:picLocks noChangeAspect="1" noChangeArrowheads="1"/>
          </p:cNvPicPr>
          <p:nvPr/>
        </p:nvPicPr>
        <p:blipFill>
          <a:blip r:embed="rId2" cstate="print"/>
          <a:srcRect/>
          <a:stretch>
            <a:fillRect/>
          </a:stretch>
        </p:blipFill>
        <p:spPr bwMode="auto">
          <a:xfrm>
            <a:off x="611560" y="404664"/>
            <a:ext cx="8180110" cy="590465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Tourists on the glassbottom bridge at Zhangjiajie Grand Canyon in China."/>
          <p:cNvPicPr>
            <a:picLocks noChangeAspect="1" noChangeArrowheads="1"/>
          </p:cNvPicPr>
          <p:nvPr/>
        </p:nvPicPr>
        <p:blipFill>
          <a:blip r:embed="rId2" cstate="print"/>
          <a:srcRect/>
          <a:stretch>
            <a:fillRect/>
          </a:stretch>
        </p:blipFill>
        <p:spPr bwMode="auto">
          <a:xfrm>
            <a:off x="179512" y="188640"/>
            <a:ext cx="8784976" cy="648072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www.beinspirational.co.uk/wp-content/uploads/2014/06/herman-arch-keystone_1207593_inl.jpg"/>
          <p:cNvPicPr>
            <a:picLocks noChangeAspect="1" noChangeArrowheads="1"/>
          </p:cNvPicPr>
          <p:nvPr/>
        </p:nvPicPr>
        <p:blipFill>
          <a:blip r:embed="rId2" cstate="print"/>
          <a:srcRect/>
          <a:stretch>
            <a:fillRect/>
          </a:stretch>
        </p:blipFill>
        <p:spPr bwMode="auto">
          <a:xfrm>
            <a:off x="0" y="764704"/>
            <a:ext cx="4286250" cy="3672408"/>
          </a:xfrm>
          <a:prstGeom prst="rect">
            <a:avLst/>
          </a:prstGeom>
          <a:noFill/>
        </p:spPr>
      </p:pic>
      <p:sp>
        <p:nvSpPr>
          <p:cNvPr id="3" name="Rectangle 2"/>
          <p:cNvSpPr/>
          <p:nvPr/>
        </p:nvSpPr>
        <p:spPr>
          <a:xfrm>
            <a:off x="4355976" y="116633"/>
            <a:ext cx="4572000" cy="6863417"/>
          </a:xfrm>
          <a:prstGeom prst="rect">
            <a:avLst/>
          </a:prstGeom>
        </p:spPr>
        <p:txBody>
          <a:bodyPr wrap="square">
            <a:spAutoFit/>
          </a:bodyPr>
          <a:lstStyle/>
          <a:p>
            <a:r>
              <a:rPr lang="en-US" sz="2000" dirty="0" smtClean="0"/>
              <a:t>The arch bridge is the </a:t>
            </a:r>
            <a:r>
              <a:rPr lang="en-US" sz="2000" b="1" dirty="0" smtClean="0"/>
              <a:t>strongest</a:t>
            </a:r>
            <a:r>
              <a:rPr lang="en-US" sz="2000" dirty="0" smtClean="0"/>
              <a:t> bridge </a:t>
            </a:r>
            <a:r>
              <a:rPr lang="en-US" sz="2000" dirty="0" smtClean="0"/>
              <a:t>structure.</a:t>
            </a:r>
          </a:p>
          <a:p>
            <a:endParaRPr lang="en-US" sz="2000" dirty="0" smtClean="0"/>
          </a:p>
          <a:p>
            <a:r>
              <a:rPr lang="en-US" sz="2000" dirty="0" smtClean="0"/>
              <a:t>T</a:t>
            </a:r>
            <a:r>
              <a:rPr lang="en-US" sz="2000" dirty="0" smtClean="0"/>
              <a:t>here </a:t>
            </a:r>
            <a:r>
              <a:rPr lang="en-US" sz="2000" dirty="0" smtClean="0"/>
              <a:t>are lots of pieces that have to come together to make it this strong. This is a lot like our friendships, there are lots of things that we have to do to be good friends and to build strong relationships.</a:t>
            </a:r>
          </a:p>
          <a:p>
            <a:endParaRPr lang="en-US" sz="2000" dirty="0" smtClean="0"/>
          </a:p>
          <a:p>
            <a:r>
              <a:rPr lang="en-US" sz="2000" dirty="0" smtClean="0"/>
              <a:t>The </a:t>
            </a:r>
            <a:r>
              <a:rPr lang="en-US" sz="2000" dirty="0" smtClean="0"/>
              <a:t>blue block in the picture is called the </a:t>
            </a:r>
            <a:r>
              <a:rPr lang="en-US" sz="2000" b="1" dirty="0" smtClean="0"/>
              <a:t>keystone</a:t>
            </a:r>
            <a:r>
              <a:rPr lang="en-US" sz="2000" dirty="0" smtClean="0"/>
              <a:t>.</a:t>
            </a:r>
          </a:p>
          <a:p>
            <a:r>
              <a:rPr lang="en-US" sz="2000" dirty="0" smtClean="0"/>
              <a:t> </a:t>
            </a:r>
          </a:p>
          <a:p>
            <a:r>
              <a:rPr lang="en-US" sz="2000" dirty="0" smtClean="0"/>
              <a:t>For </a:t>
            </a:r>
            <a:r>
              <a:rPr lang="en-US" sz="2000" dirty="0" smtClean="0"/>
              <a:t>us, the keystone in our relationships is God. It is God and God’s love that makes us strong and leads us to make the right choices so that we can be good friends.</a:t>
            </a:r>
          </a:p>
          <a:p>
            <a:endParaRPr lang="en-US" sz="2000" dirty="0" smtClean="0"/>
          </a:p>
          <a:p>
            <a:r>
              <a:rPr lang="en-US" sz="2000" dirty="0" smtClean="0"/>
              <a:t>But </a:t>
            </a:r>
            <a:r>
              <a:rPr lang="en-US" sz="2000" dirty="0" smtClean="0"/>
              <a:t>what about the other blocks? What other qualities do we need to have to make strong relationships?</a:t>
            </a:r>
          </a:p>
          <a:p>
            <a:endParaRPr lang="en-US" sz="2000" dirty="0" smtClean="0"/>
          </a:p>
          <a:p>
            <a:r>
              <a:rPr lang="en-US" sz="2000" dirty="0" smtClean="0"/>
              <a:t> </a:t>
            </a:r>
            <a:endParaRPr lang="en-US" sz="20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Teaching-kids-to-apologize"/>
          <p:cNvPicPr>
            <a:picLocks noChangeAspect="1" noChangeArrowheads="1"/>
          </p:cNvPicPr>
          <p:nvPr/>
        </p:nvPicPr>
        <p:blipFill>
          <a:blip r:embed="rId2" cstate="print"/>
          <a:srcRect b="8000"/>
          <a:stretch>
            <a:fillRect/>
          </a:stretch>
        </p:blipFill>
        <p:spPr bwMode="auto">
          <a:xfrm>
            <a:off x="179512" y="116632"/>
            <a:ext cx="5400600" cy="3202681"/>
          </a:xfrm>
          <a:prstGeom prst="rect">
            <a:avLst/>
          </a:prstGeom>
          <a:noFill/>
        </p:spPr>
      </p:pic>
      <p:pic>
        <p:nvPicPr>
          <p:cNvPr id="4" name="Picture 2" descr="Image result for children saying sorry"/>
          <p:cNvPicPr>
            <a:picLocks noChangeAspect="1" noChangeArrowheads="1"/>
          </p:cNvPicPr>
          <p:nvPr/>
        </p:nvPicPr>
        <p:blipFill>
          <a:blip r:embed="rId3" cstate="print"/>
          <a:srcRect/>
          <a:stretch>
            <a:fillRect/>
          </a:stretch>
        </p:blipFill>
        <p:spPr bwMode="auto">
          <a:xfrm>
            <a:off x="3563888" y="3518576"/>
            <a:ext cx="5256584" cy="315078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 result for babies saying sorry"/>
          <p:cNvPicPr>
            <a:picLocks noChangeAspect="1" noChangeArrowheads="1"/>
          </p:cNvPicPr>
          <p:nvPr/>
        </p:nvPicPr>
        <p:blipFill>
          <a:blip r:embed="rId2" cstate="print"/>
          <a:srcRect/>
          <a:stretch>
            <a:fillRect/>
          </a:stretch>
        </p:blipFill>
        <p:spPr bwMode="auto">
          <a:xfrm>
            <a:off x="1043608" y="1052736"/>
            <a:ext cx="7395054" cy="496855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ven if you say "/>
          <p:cNvPicPr>
            <a:picLocks noChangeAspect="1" noChangeArrowheads="1"/>
          </p:cNvPicPr>
          <p:nvPr/>
        </p:nvPicPr>
        <p:blipFill>
          <a:blip r:embed="rId2" cstate="print"/>
          <a:srcRect/>
          <a:stretch>
            <a:fillRect/>
          </a:stretch>
        </p:blipFill>
        <p:spPr bwMode="auto">
          <a:xfrm>
            <a:off x="1547664" y="116632"/>
            <a:ext cx="6768752" cy="6702927"/>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260648"/>
            <a:ext cx="8640960" cy="5262979"/>
          </a:xfrm>
          <a:prstGeom prst="rect">
            <a:avLst/>
          </a:prstGeom>
        </p:spPr>
        <p:txBody>
          <a:bodyPr wrap="square">
            <a:spAutoFit/>
          </a:bodyPr>
          <a:lstStyle/>
          <a:p>
            <a:r>
              <a:rPr lang="en-US" sz="2800" b="1" dirty="0" smtClean="0">
                <a:solidFill>
                  <a:srgbClr val="7030A0"/>
                </a:solidFill>
                <a:latin typeface="Comic Sans MS" pitchFamily="66" charset="0"/>
              </a:rPr>
              <a:t>When we have made a bad choice and have fallen out with our friends we need to begin to build our </a:t>
            </a:r>
            <a:r>
              <a:rPr lang="en-US" sz="2800" b="1" dirty="0" smtClean="0">
                <a:solidFill>
                  <a:srgbClr val="7030A0"/>
                </a:solidFill>
                <a:latin typeface="Comic Sans MS" pitchFamily="66" charset="0"/>
              </a:rPr>
              <a:t>friendship up </a:t>
            </a:r>
            <a:r>
              <a:rPr lang="en-US" sz="2800" b="1" dirty="0" smtClean="0">
                <a:solidFill>
                  <a:srgbClr val="7030A0"/>
                </a:solidFill>
                <a:latin typeface="Comic Sans MS" pitchFamily="66" charset="0"/>
              </a:rPr>
              <a:t>again. </a:t>
            </a:r>
            <a:endParaRPr lang="en-US" sz="2800" b="1" dirty="0" smtClean="0">
              <a:solidFill>
                <a:srgbClr val="7030A0"/>
              </a:solidFill>
              <a:latin typeface="Comic Sans MS" pitchFamily="66" charset="0"/>
            </a:endParaRPr>
          </a:p>
          <a:p>
            <a:endParaRPr lang="en-US" sz="2800" b="1" dirty="0" smtClean="0">
              <a:solidFill>
                <a:srgbClr val="7030A0"/>
              </a:solidFill>
              <a:latin typeface="Comic Sans MS" pitchFamily="66" charset="0"/>
            </a:endParaRPr>
          </a:p>
          <a:p>
            <a:r>
              <a:rPr lang="en-US" sz="2800" b="1" dirty="0" smtClean="0">
                <a:solidFill>
                  <a:srgbClr val="7030A0"/>
                </a:solidFill>
                <a:latin typeface="Comic Sans MS" pitchFamily="66" charset="0"/>
              </a:rPr>
              <a:t>It </a:t>
            </a:r>
            <a:r>
              <a:rPr lang="en-US" sz="2800" b="1" dirty="0" smtClean="0">
                <a:solidFill>
                  <a:srgbClr val="7030A0"/>
                </a:solidFill>
                <a:latin typeface="Comic Sans MS" pitchFamily="66" charset="0"/>
              </a:rPr>
              <a:t>takes both sides to come together and build a </a:t>
            </a:r>
            <a:r>
              <a:rPr lang="en-US" sz="2800" b="1" dirty="0" smtClean="0">
                <a:solidFill>
                  <a:srgbClr val="7030A0"/>
                </a:solidFill>
                <a:latin typeface="Comic Sans MS" pitchFamily="66" charset="0"/>
              </a:rPr>
              <a:t>bridge and say sorry. </a:t>
            </a:r>
          </a:p>
          <a:p>
            <a:endParaRPr lang="en-US" sz="2800" b="1" dirty="0" smtClean="0">
              <a:solidFill>
                <a:srgbClr val="7030A0"/>
              </a:solidFill>
              <a:latin typeface="Comic Sans MS" pitchFamily="66" charset="0"/>
            </a:endParaRPr>
          </a:p>
          <a:p>
            <a:r>
              <a:rPr lang="en-US" sz="2800" b="1" dirty="0" smtClean="0">
                <a:solidFill>
                  <a:srgbClr val="7030A0"/>
                </a:solidFill>
                <a:latin typeface="Comic Sans MS" pitchFamily="66" charset="0"/>
              </a:rPr>
              <a:t>The bridge shows that we can overcome </a:t>
            </a:r>
            <a:r>
              <a:rPr lang="en-US" sz="2800" b="1" dirty="0" smtClean="0">
                <a:solidFill>
                  <a:srgbClr val="7030A0"/>
                </a:solidFill>
                <a:latin typeface="Comic Sans MS" pitchFamily="66" charset="0"/>
              </a:rPr>
              <a:t>arguments and </a:t>
            </a:r>
            <a:r>
              <a:rPr lang="en-US" sz="2800" b="1" dirty="0" smtClean="0">
                <a:solidFill>
                  <a:srgbClr val="7030A0"/>
                </a:solidFill>
                <a:latin typeface="Comic Sans MS" pitchFamily="66" charset="0"/>
              </a:rPr>
              <a:t>that we can still be friends, </a:t>
            </a:r>
          </a:p>
          <a:p>
            <a:endParaRPr lang="en-US" sz="2800" b="1" dirty="0" smtClean="0">
              <a:solidFill>
                <a:srgbClr val="7030A0"/>
              </a:solidFill>
              <a:latin typeface="Comic Sans MS" pitchFamily="66" charset="0"/>
            </a:endParaRPr>
          </a:p>
          <a:p>
            <a:r>
              <a:rPr lang="en-US" sz="2800" b="1" dirty="0" smtClean="0">
                <a:solidFill>
                  <a:srgbClr val="FF0000"/>
                </a:solidFill>
                <a:latin typeface="Comic Sans MS" pitchFamily="66" charset="0"/>
              </a:rPr>
              <a:t>Do </a:t>
            </a:r>
            <a:r>
              <a:rPr lang="en-US" sz="2800" b="1" dirty="0" smtClean="0">
                <a:solidFill>
                  <a:srgbClr val="FF0000"/>
                </a:solidFill>
                <a:latin typeface="Comic Sans MS" pitchFamily="66" charset="0"/>
              </a:rPr>
              <a:t>you need to start building a bridge with someone?</a:t>
            </a:r>
            <a:endParaRPr lang="en-US" sz="2800" b="1" dirty="0">
              <a:solidFill>
                <a:srgbClr val="FF0000"/>
              </a:solidFill>
              <a:latin typeface="Comic Sans MS"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Image result for douglas story about forgiveness"/>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0" y="960338"/>
            <a:ext cx="9144000" cy="57246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dirty="0" smtClean="0">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dirty="0" smtClean="0">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3600" b="0" i="0" u="none" strike="noStrike" cap="none" normalizeH="0" baseline="0" dirty="0" smtClean="0">
              <a:ln>
                <a:noFill/>
              </a:ln>
              <a:solidFill>
                <a:srgbClr val="7030A0"/>
              </a:solidFill>
              <a:effectLst/>
              <a:latin typeface="Arial"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7030A0"/>
                </a:solidFill>
                <a:effectLst/>
                <a:latin typeface="Arial" pitchFamily="34" charset="0"/>
                <a:cs typeface="Arial" pitchFamily="34" charset="0"/>
              </a:rPr>
              <a:t>No one has greater love than this, to lay down one’s life for one’s friends.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7030A0"/>
                </a:solidFill>
                <a:effectLst/>
                <a:latin typeface="Arial" pitchFamily="34" charset="0"/>
                <a:cs typeface="Arial" pitchFamily="34" charset="0"/>
              </a:rPr>
              <a:t>(John 15:13)</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5F9025"/>
              </a:solidFill>
              <a:effectLst/>
              <a:latin typeface="Comic Sans MS"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5F9025"/>
                </a:solidFill>
                <a:effectLst/>
                <a:latin typeface="Comic Sans MS" pitchFamily="66" charset="0"/>
                <a:cs typeface="Arial" pitchFamily="34" charset="0"/>
              </a:rPr>
              <a:t>Sometimes we</a:t>
            </a:r>
            <a:r>
              <a:rPr kumimoji="0" lang="en-US" sz="2800" b="0" i="0" u="none" strike="noStrike" cap="none" normalizeH="0" dirty="0" smtClean="0">
                <a:ln>
                  <a:noFill/>
                </a:ln>
                <a:solidFill>
                  <a:srgbClr val="5F9025"/>
                </a:solidFill>
                <a:effectLst/>
                <a:latin typeface="Comic Sans MS" pitchFamily="66" charset="0"/>
                <a:cs typeface="Arial" pitchFamily="34" charset="0"/>
              </a:rPr>
              <a:t> make </a:t>
            </a:r>
            <a:r>
              <a:rPr kumimoji="0" lang="en-US" sz="2800" b="1" i="0" u="none" strike="noStrike" cap="none" normalizeH="0" baseline="0" dirty="0" smtClean="0">
                <a:ln>
                  <a:noFill/>
                </a:ln>
                <a:solidFill>
                  <a:srgbClr val="5F9025"/>
                </a:solidFill>
                <a:effectLst/>
                <a:latin typeface="Comic Sans MS" pitchFamily="66" charset="0"/>
                <a:cs typeface="Arial" pitchFamily="34" charset="0"/>
              </a:rPr>
              <a:t>bad choices</a:t>
            </a:r>
            <a:r>
              <a:rPr kumimoji="0" lang="en-US" sz="2800" b="0" i="0" u="none" strike="noStrike" cap="none" normalizeH="0" baseline="0" dirty="0" smtClean="0">
                <a:ln>
                  <a:noFill/>
                </a:ln>
                <a:solidFill>
                  <a:srgbClr val="5F9025"/>
                </a:solidFill>
                <a:effectLst/>
                <a:latin typeface="Comic Sans MS" pitchFamily="66" charset="0"/>
                <a:cs typeface="Arial" pitchFamily="34" charset="0"/>
              </a:rPr>
              <a:t> . It can be difficult to admit that we are wrong and to say sorry, but God is always there to help us and to support us when we need a friend.</a:t>
            </a:r>
            <a:endParaRPr kumimoji="0" lang="en-US" sz="2800" b="0" i="0" u="none" strike="noStrike" cap="none" normalizeH="0" baseline="0" dirty="0" smtClean="0">
              <a:ln>
                <a:noFill/>
              </a:ln>
              <a:solidFill>
                <a:schemeClr val="tx1"/>
              </a:solidFill>
              <a:effectLst/>
              <a:latin typeface="Comic Sans MS" pitchFamily="66" charset="0"/>
              <a:cs typeface="Arial" pitchFamily="34" charset="0"/>
            </a:endParaRPr>
          </a:p>
        </p:txBody>
      </p:sp>
      <p:pic>
        <p:nvPicPr>
          <p:cNvPr id="20483" name="Picture 3" descr="http://www.newhope.church.org.nz/wordpress/wp-content/uploads/2016/09/Bridge-Illustration.jpg"/>
          <p:cNvPicPr>
            <a:picLocks noChangeAspect="1" noChangeArrowheads="1"/>
          </p:cNvPicPr>
          <p:nvPr/>
        </p:nvPicPr>
        <p:blipFill>
          <a:blip r:embed="rId2" cstate="print"/>
          <a:srcRect/>
          <a:stretch>
            <a:fillRect/>
          </a:stretch>
        </p:blipFill>
        <p:spPr bwMode="auto">
          <a:xfrm>
            <a:off x="1619672" y="74566"/>
            <a:ext cx="5614812" cy="285037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836712"/>
            <a:ext cx="7992888" cy="4031873"/>
          </a:xfrm>
          <a:prstGeom prst="rect">
            <a:avLst/>
          </a:prstGeom>
          <a:noFill/>
        </p:spPr>
        <p:txBody>
          <a:bodyPr wrap="square" rtlCol="0">
            <a:spAutoFit/>
          </a:bodyPr>
          <a:lstStyle/>
          <a:p>
            <a:pPr algn="ctr"/>
            <a:r>
              <a:rPr lang="en-GB" sz="7200" dirty="0" smtClean="0">
                <a:solidFill>
                  <a:srgbClr val="00B050"/>
                </a:solidFill>
                <a:latin typeface="Comic Sans MS" panose="030F0702030302020204" pitchFamily="66" charset="0"/>
              </a:rPr>
              <a:t>Reconciliation</a:t>
            </a:r>
          </a:p>
          <a:p>
            <a:pPr algn="ctr"/>
            <a:endParaRPr lang="en-GB" sz="7200" dirty="0">
              <a:solidFill>
                <a:srgbClr val="00B050"/>
              </a:solidFill>
              <a:latin typeface="Comic Sans MS" panose="030F0702030302020204" pitchFamily="66" charset="0"/>
            </a:endParaRPr>
          </a:p>
          <a:p>
            <a:pPr algn="ctr"/>
            <a:endParaRPr lang="en-GB" sz="7200" dirty="0" smtClean="0">
              <a:solidFill>
                <a:srgbClr val="00B050"/>
              </a:solidFill>
              <a:latin typeface="Comic Sans MS" panose="030F0702030302020204" pitchFamily="66" charset="0"/>
            </a:endParaRPr>
          </a:p>
          <a:p>
            <a:pPr algn="ctr"/>
            <a:endParaRPr lang="en-GB" sz="4000" dirty="0">
              <a:solidFill>
                <a:srgbClr val="FF0000"/>
              </a:solidFill>
              <a:latin typeface="Comic Sans MS" panose="030F0702030302020204" pitchFamily="66" charset="0"/>
            </a:endParaRPr>
          </a:p>
        </p:txBody>
      </p:sp>
      <p:sp>
        <p:nvSpPr>
          <p:cNvPr id="5" name="Rectangle 4"/>
          <p:cNvSpPr/>
          <p:nvPr/>
        </p:nvSpPr>
        <p:spPr>
          <a:xfrm rot="312637">
            <a:off x="3519981" y="2390982"/>
            <a:ext cx="2375971" cy="923330"/>
          </a:xfrm>
          <a:prstGeom prst="rect">
            <a:avLst/>
          </a:prstGeom>
          <a:noFill/>
        </p:spPr>
        <p:txBody>
          <a:bodyPr wrap="none" lIns="91440" tIns="45720" rIns="91440" bIns="45720">
            <a:spAutoFit/>
          </a:bodyPr>
          <a:lstStyle/>
          <a:p>
            <a:pPr algn="ctr"/>
            <a:r>
              <a:rPr lang="en-U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Friends</a:t>
            </a:r>
            <a:endParaRPr lang="en-U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
        <p:nvSpPr>
          <p:cNvPr id="6" name="Rectangle 5"/>
          <p:cNvSpPr/>
          <p:nvPr/>
        </p:nvSpPr>
        <p:spPr>
          <a:xfrm rot="2162843">
            <a:off x="1115616" y="2708920"/>
            <a:ext cx="1739579" cy="923330"/>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sz="5400" b="1" cap="none" spc="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Rules</a:t>
            </a:r>
            <a:endParaRPr lang="en-US" sz="54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7" name="Rectangle 6"/>
          <p:cNvSpPr/>
          <p:nvPr/>
        </p:nvSpPr>
        <p:spPr>
          <a:xfrm>
            <a:off x="6084168" y="5373216"/>
            <a:ext cx="2379177"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Choices</a:t>
            </a:r>
            <a:endParaRPr 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8" name="Rectangle 7"/>
          <p:cNvSpPr/>
          <p:nvPr/>
        </p:nvSpPr>
        <p:spPr>
          <a:xfrm>
            <a:off x="611560" y="5347969"/>
            <a:ext cx="4805098" cy="923330"/>
          </a:xfrm>
          <a:prstGeom prst="rect">
            <a:avLst/>
          </a:prstGeom>
          <a:noFill/>
        </p:spPr>
        <p:txBody>
          <a:bodyPr wrap="none" lIns="91440" tIns="45720" rIns="91440" bIns="45720">
            <a:spAutoFit/>
          </a:bodyPr>
          <a:lstStyle/>
          <a:p>
            <a:pPr algn="ctr"/>
            <a:r>
              <a:rPr lang="en-U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Building Bridges</a:t>
            </a:r>
            <a:endParaRPr lang="en-U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9" name="Rectangle 8"/>
          <p:cNvSpPr/>
          <p:nvPr/>
        </p:nvSpPr>
        <p:spPr>
          <a:xfrm>
            <a:off x="124884" y="3774406"/>
            <a:ext cx="5670883" cy="1559865"/>
          </a:xfrm>
          <a:prstGeom prst="rect">
            <a:avLst/>
          </a:prstGeom>
          <a:noFill/>
        </p:spPr>
        <p:txBody>
          <a:bodyPr wrap="square" lIns="91440" tIns="45720" rIns="91440" bIns="45720">
            <a:spAutoFit/>
          </a:bodyPr>
          <a:lstStyle/>
          <a:p>
            <a:pPr algn="ctr"/>
            <a:r>
              <a:rPr lang="en-US" sz="48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Freedom</a:t>
            </a:r>
          </a:p>
          <a:p>
            <a:pPr algn="ctr"/>
            <a:r>
              <a:rPr lang="en-US" sz="48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and responsibility</a:t>
            </a:r>
            <a:endParaRPr lang="en-US" sz="48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10" name="Rectangle 9"/>
          <p:cNvSpPr/>
          <p:nvPr/>
        </p:nvSpPr>
        <p:spPr>
          <a:xfrm>
            <a:off x="5258255" y="3631008"/>
            <a:ext cx="342093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Being sorry</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1" name="Rectangle 10"/>
          <p:cNvSpPr/>
          <p:nvPr/>
        </p:nvSpPr>
        <p:spPr>
          <a:xfrm>
            <a:off x="6151759" y="2315654"/>
            <a:ext cx="2747420"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Healing</a:t>
            </a:r>
            <a:endParaRPr lang="en-U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 xmlns:p14="http://schemas.microsoft.com/office/powerpoint/2010/main" val="41324957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TotalTime>
  <Words>111</Words>
  <Application>Microsoft Office PowerPoint</Application>
  <PresentationFormat>On-screen Show (4:3)</PresentationFormat>
  <Paragraphs>38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School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john keegan</cp:lastModifiedBy>
  <cp:revision>11</cp:revision>
  <dcterms:created xsi:type="dcterms:W3CDTF">2018-05-23T12:39:00Z</dcterms:created>
  <dcterms:modified xsi:type="dcterms:W3CDTF">2019-06-03T23:23:04Z</dcterms:modified>
</cp:coreProperties>
</file>