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</p:sldIdLst>
  <p:sldSz cy="51435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5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gf539198823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7" name="Google Shape;57;gf539198823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gf539198823_0_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3" name="Google Shape;63;gf539198823_0_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gf539198823_1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0" name="Google Shape;70;gf539198823_1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2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5.jp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1.jpg"/><Relationship Id="rId4" Type="http://schemas.openxmlformats.org/officeDocument/2006/relationships/image" Target="../media/image4.jp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3.jp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/>
          <p:nvPr>
            <p:ph idx="1" type="subTitle"/>
          </p:nvPr>
        </p:nvSpPr>
        <p:spPr>
          <a:xfrm>
            <a:off x="311700" y="3645700"/>
            <a:ext cx="8520600" cy="1149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rgbClr val="00FF00"/>
                </a:solidFill>
              </a:rPr>
              <a:t>CAFOD</a:t>
            </a:r>
            <a:r>
              <a:rPr lang="en-GB"/>
              <a:t>   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58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1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chemeClr val="lt1"/>
                </a:solidFill>
              </a:rPr>
              <a:t>Go Green </a:t>
            </a:r>
            <a:endParaRPr>
              <a:solidFill>
                <a:schemeClr val="lt1"/>
              </a:solidFill>
            </a:endParaRPr>
          </a:p>
        </p:txBody>
      </p:sp>
      <p:sp>
        <p:nvSpPr>
          <p:cNvPr id="60" name="Google Shape;60;p14"/>
          <p:cNvSpPr txBox="1"/>
          <p:nvPr>
            <p:ph idx="1" type="body"/>
          </p:nvPr>
        </p:nvSpPr>
        <p:spPr>
          <a:xfrm>
            <a:off x="679500" y="2496725"/>
            <a:ext cx="7785000" cy="2480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25000" lnSpcReduction="2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7400">
                <a:solidFill>
                  <a:srgbClr val="FFFFFF"/>
                </a:solidFill>
              </a:rPr>
              <a:t>Go </a:t>
            </a:r>
            <a:r>
              <a:rPr lang="en-GB" sz="7465">
                <a:solidFill>
                  <a:srgbClr val="FFFFFF"/>
                </a:solidFill>
              </a:rPr>
              <a:t>G</a:t>
            </a:r>
            <a:r>
              <a:rPr lang="en-GB" sz="7465">
                <a:solidFill>
                  <a:srgbClr val="FFFFFF"/>
                </a:solidFill>
              </a:rPr>
              <a:t>reen is </a:t>
            </a:r>
            <a:r>
              <a:rPr lang="en-GB" sz="7465">
                <a:solidFill>
                  <a:srgbClr val="FFFFFF"/>
                </a:solidFill>
              </a:rPr>
              <a:t>very</a:t>
            </a:r>
            <a:r>
              <a:rPr lang="en-GB" sz="7465">
                <a:solidFill>
                  <a:srgbClr val="FFFFFF"/>
                </a:solidFill>
              </a:rPr>
              <a:t> special day when schools all over England and Wales wear green to school. Go Green promotes Reuse Reduce Recycle. </a:t>
            </a:r>
            <a:r>
              <a:rPr lang="en-GB" sz="7465">
                <a:solidFill>
                  <a:srgbClr val="000000"/>
                </a:solidFill>
              </a:rPr>
              <a:t> </a:t>
            </a:r>
            <a:endParaRPr sz="7465"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-GB" sz="7465">
                <a:solidFill>
                  <a:srgbClr val="FFFFFF"/>
                </a:solidFill>
              </a:rPr>
              <a:t>It can help people like Luana. Each year, nearby farmers burn their fields and it stops the </a:t>
            </a:r>
            <a:r>
              <a:rPr lang="en-GB" sz="7465">
                <a:solidFill>
                  <a:srgbClr val="FFFFFF"/>
                </a:solidFill>
              </a:rPr>
              <a:t>forest</a:t>
            </a:r>
            <a:r>
              <a:rPr lang="en-GB" sz="7465">
                <a:solidFill>
                  <a:srgbClr val="FFFFFF"/>
                </a:solidFill>
              </a:rPr>
              <a:t> growing back. Sometimes the fire can lead to </a:t>
            </a:r>
            <a:r>
              <a:rPr lang="en-GB" sz="7465">
                <a:solidFill>
                  <a:srgbClr val="FFFFFF"/>
                </a:solidFill>
              </a:rPr>
              <a:t>different</a:t>
            </a:r>
            <a:r>
              <a:rPr lang="en-GB" sz="7465">
                <a:solidFill>
                  <a:srgbClr val="FFFFFF"/>
                </a:solidFill>
              </a:rPr>
              <a:t> areas being destroyed. This means  that all the crops have burned and all of the </a:t>
            </a:r>
            <a:r>
              <a:rPr lang="en-GB" sz="7465">
                <a:solidFill>
                  <a:srgbClr val="FFFFFF"/>
                </a:solidFill>
              </a:rPr>
              <a:t>trees that grow the fruit and nuts which Luana sells have been destroyed.</a:t>
            </a:r>
            <a:endParaRPr sz="7465">
              <a:solidFill>
                <a:srgbClr val="FFFFFF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8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2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64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p15"/>
          <p:cNvSpPr txBox="1"/>
          <p:nvPr>
            <p:ph type="title"/>
          </p:nvPr>
        </p:nvSpPr>
        <p:spPr>
          <a:xfrm>
            <a:off x="387000" y="466500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200"/>
              </a:spcAft>
              <a:buClr>
                <a:schemeClr val="dk1"/>
              </a:buClr>
              <a:buSzPct val="61111"/>
              <a:buFont typeface="Arial"/>
              <a:buNone/>
            </a:pPr>
            <a:r>
              <a:rPr lang="en-GB" sz="1800">
                <a:solidFill>
                  <a:srgbClr val="FFFFFF"/>
                </a:solidFill>
              </a:rPr>
              <a:t>We can go green by…</a:t>
            </a:r>
            <a:endParaRPr>
              <a:solidFill>
                <a:srgbClr val="FFFFFF"/>
              </a:solidFill>
            </a:endParaRPr>
          </a:p>
        </p:txBody>
      </p:sp>
      <p:sp>
        <p:nvSpPr>
          <p:cNvPr id="66" name="Google Shape;66;p15"/>
          <p:cNvSpPr txBox="1"/>
          <p:nvPr>
            <p:ph idx="1" type="body"/>
          </p:nvPr>
        </p:nvSpPr>
        <p:spPr>
          <a:xfrm>
            <a:off x="311700" y="1283350"/>
            <a:ext cx="8671200" cy="3768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FFFFFF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-GB">
                <a:solidFill>
                  <a:srgbClr val="FFFFFF"/>
                </a:solidFill>
              </a:rPr>
              <a:t>Walking to </a:t>
            </a:r>
            <a:r>
              <a:rPr lang="en-GB">
                <a:solidFill>
                  <a:srgbClr val="FFFFFF"/>
                </a:solidFill>
              </a:rPr>
              <a:t>school</a:t>
            </a:r>
            <a:r>
              <a:rPr lang="en-GB">
                <a:solidFill>
                  <a:srgbClr val="FFFFFF"/>
                </a:solidFill>
              </a:rPr>
              <a:t> </a:t>
            </a:r>
            <a:endParaRPr>
              <a:solidFill>
                <a:srgbClr val="FFFFFF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-GB">
                <a:solidFill>
                  <a:srgbClr val="FFFFFF"/>
                </a:solidFill>
              </a:rPr>
              <a:t>Turning the tap of </a:t>
            </a:r>
            <a:r>
              <a:rPr lang="en-GB">
                <a:solidFill>
                  <a:srgbClr val="FFFFFF"/>
                </a:solidFill>
              </a:rPr>
              <a:t>while</a:t>
            </a:r>
            <a:r>
              <a:rPr lang="en-GB">
                <a:solidFill>
                  <a:srgbClr val="FFFFFF"/>
                </a:solidFill>
              </a:rPr>
              <a:t> brushing your teeth</a:t>
            </a:r>
            <a:endParaRPr>
              <a:solidFill>
                <a:srgbClr val="FFFFFF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-GB">
                <a:solidFill>
                  <a:srgbClr val="FFFFFF"/>
                </a:solidFill>
              </a:rPr>
              <a:t>Switching the lights off </a:t>
            </a:r>
            <a:endParaRPr>
              <a:solidFill>
                <a:srgbClr val="FFFFFF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-GB">
                <a:solidFill>
                  <a:srgbClr val="FFFFFF"/>
                </a:solidFill>
              </a:rPr>
              <a:t>Reuse,Reduce and Recycle</a:t>
            </a:r>
            <a:endParaRPr>
              <a:solidFill>
                <a:srgbClr val="FFFFFF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-GB">
                <a:solidFill>
                  <a:srgbClr val="FFFFFF"/>
                </a:solidFill>
              </a:rPr>
              <a:t> And lots of others way </a:t>
            </a:r>
            <a:endParaRPr>
              <a:solidFill>
                <a:srgbClr val="FFFFFF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t/>
            </a:r>
            <a:endParaRPr>
              <a:solidFill>
                <a:srgbClr val="FFFFFF"/>
              </a:solidFill>
            </a:endParaRPr>
          </a:p>
        </p:txBody>
      </p:sp>
      <p:pic>
        <p:nvPicPr>
          <p:cNvPr id="67" name="Google Shape;67;p1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756025" y="1884675"/>
            <a:ext cx="4076275" cy="307627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8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2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mph" presetID="8" presetSubtype="0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7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p16"/>
          <p:cNvSpPr txBox="1"/>
          <p:nvPr/>
        </p:nvSpPr>
        <p:spPr>
          <a:xfrm>
            <a:off x="471575" y="2915525"/>
            <a:ext cx="2029500" cy="769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800">
                <a:solidFill>
                  <a:srgbClr val="FFFFFF"/>
                </a:solidFill>
              </a:rPr>
              <a:t>REUSE</a:t>
            </a:r>
            <a:endParaRPr sz="3800">
              <a:solidFill>
                <a:srgbClr val="FFFFFF"/>
              </a:solidFill>
            </a:endParaRPr>
          </a:p>
        </p:txBody>
      </p:sp>
      <p:sp>
        <p:nvSpPr>
          <p:cNvPr id="73" name="Google Shape;73;p16"/>
          <p:cNvSpPr txBox="1"/>
          <p:nvPr/>
        </p:nvSpPr>
        <p:spPr>
          <a:xfrm>
            <a:off x="6366800" y="2969200"/>
            <a:ext cx="2383800" cy="769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800">
                <a:solidFill>
                  <a:srgbClr val="FFFFFF"/>
                </a:solidFill>
              </a:rPr>
              <a:t>REDUCE</a:t>
            </a:r>
            <a:endParaRPr sz="3800">
              <a:solidFill>
                <a:srgbClr val="FFFFFF"/>
              </a:solidFill>
            </a:endParaRPr>
          </a:p>
        </p:txBody>
      </p:sp>
      <p:sp>
        <p:nvSpPr>
          <p:cNvPr id="74" name="Google Shape;74;p16"/>
          <p:cNvSpPr txBox="1"/>
          <p:nvPr/>
        </p:nvSpPr>
        <p:spPr>
          <a:xfrm>
            <a:off x="3478225" y="3685025"/>
            <a:ext cx="2652300" cy="769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800">
                <a:solidFill>
                  <a:srgbClr val="FFFFFF"/>
                </a:solidFill>
              </a:rPr>
              <a:t>RECYCLE</a:t>
            </a:r>
            <a:endParaRPr sz="3800">
              <a:solidFill>
                <a:srgbClr val="FFFFFF"/>
              </a:solidFill>
            </a:endParaRPr>
          </a:p>
        </p:txBody>
      </p:sp>
      <p:sp>
        <p:nvSpPr>
          <p:cNvPr id="75" name="Google Shape;75;p16"/>
          <p:cNvSpPr txBox="1"/>
          <p:nvPr/>
        </p:nvSpPr>
        <p:spPr>
          <a:xfrm>
            <a:off x="890350" y="312150"/>
            <a:ext cx="7559700" cy="769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800">
                <a:solidFill>
                  <a:srgbClr val="FFFFFF"/>
                </a:solidFill>
              </a:rPr>
              <a:t>TO HELP SAVE OUR PLANET</a:t>
            </a:r>
            <a:endParaRPr sz="3800">
              <a:solidFill>
                <a:srgbClr val="FFFFFF"/>
              </a:solidFill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2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8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