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72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0784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199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022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418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3508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100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592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652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8696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3920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332934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0935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348104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073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1445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8C7A-4C52-4291-A330-42184FCCD955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820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E8C7A-4C52-4291-A330-42184FCCD955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CF548EB-0768-4C42-ABC7-DBE3F88625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32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25EC9D9E-4B4A-4803-BAD0-C47BD6D73C39}"/>
              </a:ext>
            </a:extLst>
          </p:cNvPr>
          <p:cNvSpPr/>
          <p:nvPr/>
        </p:nvSpPr>
        <p:spPr>
          <a:xfrm>
            <a:off x="3472573" y="2422885"/>
            <a:ext cx="8596668" cy="1716582"/>
          </a:xfrm>
          <a:prstGeom prst="wedgeRoundRectCallout">
            <a:avLst>
              <a:gd name="adj1" fmla="val -74572"/>
              <a:gd name="adj2" fmla="val 72834"/>
              <a:gd name="adj3" fmla="val 16667"/>
            </a:avLst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3F5072-4F2B-45C3-9B58-F8845E1EA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5979" y="148509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 err="1">
                <a:solidFill>
                  <a:srgbClr val="0070C0"/>
                </a:solidFill>
              </a:rPr>
              <a:t>Ymadrodd</a:t>
            </a:r>
            <a:r>
              <a:rPr lang="en-GB" sz="4000" b="1" dirty="0">
                <a:solidFill>
                  <a:srgbClr val="0070C0"/>
                </a:solidFill>
              </a:rPr>
              <a:t> </a:t>
            </a:r>
            <a:r>
              <a:rPr lang="en-GB" sz="4000" b="1" dirty="0" err="1">
                <a:solidFill>
                  <a:srgbClr val="0070C0"/>
                </a:solidFill>
              </a:rPr>
              <a:t>o’r</a:t>
            </a:r>
            <a:r>
              <a:rPr lang="en-GB" sz="4000" b="1" dirty="0">
                <a:solidFill>
                  <a:srgbClr val="0070C0"/>
                </a:solidFill>
              </a:rPr>
              <a:t> </a:t>
            </a:r>
            <a:r>
              <a:rPr lang="en-GB" sz="4000" b="1" dirty="0" err="1">
                <a:solidFill>
                  <a:srgbClr val="0070C0"/>
                </a:solidFill>
              </a:rPr>
              <a:t>Wythnos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31BEC3-25C8-497A-87E5-37EEA4C203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2063" t="12549" r="11676" b="43507"/>
          <a:stretch/>
        </p:blipFill>
        <p:spPr>
          <a:xfrm flipH="1">
            <a:off x="605189" y="1870969"/>
            <a:ext cx="1484175" cy="1397029"/>
          </a:xfrm>
          <a:prstGeom prst="rect">
            <a:avLst/>
          </a:prstGeom>
        </p:spPr>
      </p:pic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468CF5E3-DBCC-4B1D-B288-00E15FC941CB}"/>
              </a:ext>
            </a:extLst>
          </p:cNvPr>
          <p:cNvSpPr/>
          <p:nvPr/>
        </p:nvSpPr>
        <p:spPr>
          <a:xfrm>
            <a:off x="4965687" y="912957"/>
            <a:ext cx="5000246" cy="1320800"/>
          </a:xfrm>
          <a:prstGeom prst="wedgeRoundRectCallout">
            <a:avLst>
              <a:gd name="adj1" fmla="val -96431"/>
              <a:gd name="adj2" fmla="val 85724"/>
              <a:gd name="adj3" fmla="val 16667"/>
            </a:avLst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59708D-A0CA-4EB9-94FE-43E4F454A305}"/>
              </a:ext>
            </a:extLst>
          </p:cNvPr>
          <p:cNvSpPr txBox="1"/>
          <p:nvPr/>
        </p:nvSpPr>
        <p:spPr>
          <a:xfrm>
            <a:off x="5029938" y="912957"/>
            <a:ext cx="4715796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Beth </a:t>
            </a:r>
            <a:r>
              <a:rPr kumimoji="0" lang="en-GB" sz="3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wyt</a:t>
            </a: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ti’n</a:t>
            </a: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wisgo</a:t>
            </a: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?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(Bear-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th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oyt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-teen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wis-goh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?)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What are you wearing?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64D9F33-15E6-458E-8DF7-27A4CF4AAFB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500" t="3922" r="75206" b="75435"/>
          <a:stretch/>
        </p:blipFill>
        <p:spPr>
          <a:xfrm>
            <a:off x="648134" y="261731"/>
            <a:ext cx="1376979" cy="141567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F495B65-707F-4244-A582-C67F7D40A0C5}"/>
              </a:ext>
            </a:extLst>
          </p:cNvPr>
          <p:cNvSpPr txBox="1"/>
          <p:nvPr/>
        </p:nvSpPr>
        <p:spPr>
          <a:xfrm>
            <a:off x="3658622" y="2401782"/>
            <a:ext cx="84106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Dw</a:t>
            </a: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i’n</a:t>
            </a: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gwisgo</a:t>
            </a: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crys</a:t>
            </a: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-t </a:t>
            </a:r>
            <a:r>
              <a:rPr kumimoji="0" lang="en-GB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coch</a:t>
            </a: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a </a:t>
            </a:r>
            <a:r>
              <a:rPr kumimoji="0" lang="en-GB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siorts</a:t>
            </a: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glas</a:t>
            </a: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achos</a:t>
            </a: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mae</a:t>
            </a: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hi’n</a:t>
            </a: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heulog</a:t>
            </a: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heddiw</a:t>
            </a:r>
            <a:r>
              <a:rPr kumimoji="0" lang="en-GB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!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(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Dween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wis-goh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crees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-t cork ah shorts glass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ackos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my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heen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hey-log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heth-oo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!)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I’m wearing a red t-shirt and blue shorts because it’s sunny today!</a:t>
            </a: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CDFDE233-9819-4907-802C-369314B2B9E0}"/>
              </a:ext>
            </a:extLst>
          </p:cNvPr>
          <p:cNvSpPr/>
          <p:nvPr/>
        </p:nvSpPr>
        <p:spPr>
          <a:xfrm>
            <a:off x="260445" y="4610523"/>
            <a:ext cx="10496598" cy="2247478"/>
          </a:xfrm>
          <a:prstGeom prst="wedgeRoundRectCallout">
            <a:avLst>
              <a:gd name="adj1" fmla="val 63892"/>
              <a:gd name="adj2" fmla="val 8063"/>
              <a:gd name="adj3" fmla="val 16667"/>
            </a:avLst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6220CA5-4307-4989-9533-0D2DF738480E}"/>
              </a:ext>
            </a:extLst>
          </p:cNvPr>
          <p:cNvSpPr txBox="1"/>
          <p:nvPr/>
        </p:nvSpPr>
        <p:spPr>
          <a:xfrm>
            <a:off x="260445" y="4606825"/>
            <a:ext cx="10759375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Dw</a:t>
            </a:r>
            <a:r>
              <a:rPr kumimoji="0" lang="en-GB" sz="2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i’n</a:t>
            </a:r>
            <a:r>
              <a:rPr kumimoji="0" lang="en-GB" sz="2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gwisgo</a:t>
            </a:r>
            <a:r>
              <a:rPr kumimoji="0" lang="en-GB" sz="2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ffrog</a:t>
            </a:r>
            <a:r>
              <a:rPr kumimoji="0" lang="en-GB" sz="2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gwyrdd</a:t>
            </a:r>
            <a:r>
              <a:rPr kumimoji="0" lang="en-GB" sz="2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a </a:t>
            </a:r>
            <a:r>
              <a:rPr kumimoji="0" lang="en-GB" sz="2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treinyrs</a:t>
            </a:r>
            <a:r>
              <a:rPr kumimoji="0" lang="en-GB" sz="2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du </a:t>
            </a:r>
            <a:r>
              <a:rPr kumimoji="0" lang="en-GB" sz="2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i’r</a:t>
            </a:r>
            <a:r>
              <a:rPr kumimoji="0" lang="en-GB" sz="2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parti</a:t>
            </a:r>
            <a:r>
              <a:rPr kumimoji="0" lang="en-GB" sz="2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!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Dween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gwis-goh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frog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gw-ur-th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ah tray-nears dee ear party.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I’m wearing a green dress and black trainers to the party.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Dw</a:t>
            </a:r>
            <a:r>
              <a:rPr kumimoji="0" lang="en-GB" sz="2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i’n</a:t>
            </a:r>
            <a:r>
              <a:rPr kumimoji="0" lang="en-GB" sz="2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gwisgo</a:t>
            </a:r>
            <a:r>
              <a:rPr kumimoji="0" lang="en-GB" sz="2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siwmper</a:t>
            </a:r>
            <a:r>
              <a:rPr kumimoji="0" lang="en-GB" sz="2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pinc</a:t>
            </a:r>
            <a:r>
              <a:rPr kumimoji="0" lang="en-GB" sz="2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a </a:t>
            </a:r>
            <a:r>
              <a:rPr kumimoji="0" lang="en-GB" sz="2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jins</a:t>
            </a:r>
            <a:r>
              <a:rPr kumimoji="0" lang="en-GB" sz="2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glas</a:t>
            </a:r>
            <a:r>
              <a:rPr kumimoji="0" lang="en-GB" sz="2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i</a:t>
            </a:r>
            <a:r>
              <a:rPr kumimoji="0" lang="en-GB" sz="2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chwarae</a:t>
            </a:r>
            <a:r>
              <a:rPr kumimoji="0" lang="en-GB" sz="2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yn</a:t>
            </a:r>
            <a:r>
              <a:rPr kumimoji="0" lang="en-GB" sz="2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y parc.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Dwee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gwis-goh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shum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-pear pink ah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jins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glass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ee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kwar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-eye un-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er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park.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I’m wearing a pink jumper and blue jeans to play in the park.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64EF808-D337-4AE6-A5DD-9E8049C061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163" y="3569045"/>
            <a:ext cx="695942" cy="75482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4D216D1-AC5D-4C87-8D17-18EA9D84D8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913733" y="3514117"/>
            <a:ext cx="867235" cy="65042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9359EDD-42B6-44B0-BE98-B364B1DDC3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2350" y="3533238"/>
            <a:ext cx="819726" cy="8264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E89CE6A-FB5E-4B82-95B1-33B86A7F8D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715519" y="4925018"/>
            <a:ext cx="432072" cy="61748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BA587F6-8686-49D4-B27F-17C9B9DE12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19820" y="4623786"/>
            <a:ext cx="570279" cy="46925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C6F00CE-01C0-45A0-86E5-BD55EDD1DBE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357159" y="6165607"/>
            <a:ext cx="712082" cy="61748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03F7E1B-A780-4A0F-8D31-7DB4C792493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11098341" y="5385124"/>
            <a:ext cx="413235" cy="662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85053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134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Trebuchet MS</vt:lpstr>
      <vt:lpstr>Wingdings 3</vt:lpstr>
      <vt:lpstr>Facet</vt:lpstr>
      <vt:lpstr>Ymadrodd o’r Wythnos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Ymadrodd o’r Wythnos</dc:title>
  <dc:creator>shellcowley@outlook.com</dc:creator>
  <cp:lastModifiedBy>john keegan</cp:lastModifiedBy>
  <cp:revision>1</cp:revision>
  <dcterms:created xsi:type="dcterms:W3CDTF">2020-07-05T13:36:08Z</dcterms:created>
  <dcterms:modified xsi:type="dcterms:W3CDTF">2020-07-05T14:37:21Z</dcterms:modified>
</cp:coreProperties>
</file>