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2" r:id="rId2"/>
    <p:sldId id="256" r:id="rId3"/>
    <p:sldId id="257" r:id="rId4"/>
    <p:sldId id="259" r:id="rId5"/>
    <p:sldId id="287" r:id="rId6"/>
    <p:sldId id="289" r:id="rId7"/>
    <p:sldId id="290" r:id="rId8"/>
    <p:sldId id="291" r:id="rId9"/>
    <p:sldId id="292" r:id="rId10"/>
    <p:sldId id="294" r:id="rId11"/>
    <p:sldId id="297" r:id="rId12"/>
    <p:sldId id="299" r:id="rId13"/>
    <p:sldId id="265" r:id="rId14"/>
    <p:sldId id="266" r:id="rId15"/>
    <p:sldId id="267" r:id="rId16"/>
    <p:sldId id="268" r:id="rId17"/>
    <p:sldId id="269" r:id="rId18"/>
    <p:sldId id="270" r:id="rId19"/>
    <p:sldId id="271" r:id="rId20"/>
    <p:sldId id="272" r:id="rId21"/>
    <p:sldId id="264" r:id="rId22"/>
    <p:sldId id="263" r:id="rId23"/>
    <p:sldId id="301" r:id="rId24"/>
    <p:sldId id="30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64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74EB4B-75FB-4B9D-BA07-8C382923E23B}" type="datetimeFigureOut">
              <a:rPr lang="en-US" smtClean="0"/>
              <a:pPr/>
              <a:t>4/17/2018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FA1251-D327-4B7C-A758-8BDE4BCB153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 Jesus told a story to explain his answer </a:t>
            </a:r>
            <a:r>
              <a:rPr lang="en-GB" altLang="en-US" smtClean="0"/>
              <a:t>‘There was once a man who was going down from Jerusalem to Jericho.</a:t>
            </a:r>
          </a:p>
        </p:txBody>
      </p:sp>
      <p:sp>
        <p:nvSpPr>
          <p:cNvPr id="4" name="Slide Number Placeholder 3"/>
          <p:cNvSpPr>
            <a:spLocks noGrp="1"/>
          </p:cNvSpPr>
          <p:nvPr>
            <p:ph type="sldNum" sz="quarter" idx="5"/>
          </p:nvPr>
        </p:nvSpPr>
        <p:spPr/>
        <p:txBody>
          <a:bodyPr/>
          <a:lstStyle/>
          <a:p>
            <a:pPr>
              <a:defRPr/>
            </a:pPr>
            <a:fld id="{0F17461F-80FC-4A71-B7BC-5A343A363541}" type="slidenum">
              <a:rPr lang="en-GB" smtClean="0"/>
              <a:pPr>
                <a:defRPr/>
              </a:pPr>
              <a:t>13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 </a:t>
            </a:r>
            <a:r>
              <a:rPr lang="en-GB" altLang="en-US" smtClean="0"/>
              <a:t>‘Robbers attacked him, took his robes, and beat him up, leaving him half dead.</a:t>
            </a:r>
          </a:p>
        </p:txBody>
      </p:sp>
      <p:sp>
        <p:nvSpPr>
          <p:cNvPr id="4" name="Slide Number Placeholder 3"/>
          <p:cNvSpPr>
            <a:spLocks noGrp="1"/>
          </p:cNvSpPr>
          <p:nvPr>
            <p:ph type="sldNum" sz="quarter" idx="5"/>
          </p:nvPr>
        </p:nvSpPr>
        <p:spPr/>
        <p:txBody>
          <a:bodyPr/>
          <a:lstStyle/>
          <a:p>
            <a:pPr>
              <a:defRPr/>
            </a:pPr>
            <a:fld id="{D02C5773-96C6-471B-A5AE-C5884B04F277}" type="slidenum">
              <a:rPr lang="en-GB" smtClean="0"/>
              <a:pPr>
                <a:defRPr/>
              </a:pPr>
              <a:t>14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 </a:t>
            </a:r>
            <a:r>
              <a:rPr lang="en-GB" altLang="en-US" smtClean="0"/>
              <a:t>‘A little time later a priest was going down that road, but when he saw the man, he walked on by on the other side.</a:t>
            </a:r>
          </a:p>
        </p:txBody>
      </p:sp>
      <p:sp>
        <p:nvSpPr>
          <p:cNvPr id="4" name="Slide Number Placeholder 3"/>
          <p:cNvSpPr>
            <a:spLocks noGrp="1"/>
          </p:cNvSpPr>
          <p:nvPr>
            <p:ph type="sldNum" sz="quarter" idx="5"/>
          </p:nvPr>
        </p:nvSpPr>
        <p:spPr/>
        <p:txBody>
          <a:bodyPr/>
          <a:lstStyle/>
          <a:p>
            <a:pPr>
              <a:defRPr/>
            </a:pPr>
            <a:fld id="{787D1326-9E4E-49D4-9639-D4B385EFD900}" type="slidenum">
              <a:rPr lang="en-GB" smtClean="0"/>
              <a:pPr>
                <a:defRPr/>
              </a:pPr>
              <a:t>15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 </a:t>
            </a:r>
            <a:r>
              <a:rPr lang="en-GB" altLang="en-US" smtClean="0"/>
              <a:t>‘Another priest arrived next, went over and looked at the man, and then walked on by on the other side.</a:t>
            </a:r>
          </a:p>
        </p:txBody>
      </p:sp>
      <p:sp>
        <p:nvSpPr>
          <p:cNvPr id="4" name="Slide Number Placeholder 3"/>
          <p:cNvSpPr>
            <a:spLocks noGrp="1"/>
          </p:cNvSpPr>
          <p:nvPr>
            <p:ph type="sldNum" sz="quarter" idx="5"/>
          </p:nvPr>
        </p:nvSpPr>
        <p:spPr/>
        <p:txBody>
          <a:bodyPr/>
          <a:lstStyle/>
          <a:p>
            <a:pPr>
              <a:defRPr/>
            </a:pPr>
            <a:fld id="{B9199DD7-B09A-4175-A2E6-F236B2341B83}" type="slidenum">
              <a:rPr lang="en-GB" smtClean="0"/>
              <a:pPr>
                <a:defRPr/>
              </a:pPr>
              <a:t>16</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 </a:t>
            </a:r>
            <a:r>
              <a:rPr lang="en-GB" altLang="en-US" smtClean="0"/>
              <a:t>‘Then a Samaritan who was travelling that way came by. When he saw him, he stopped to help. He went over to him, poured oil and wine on his wounds and bandaged them.</a:t>
            </a:r>
          </a:p>
        </p:txBody>
      </p:sp>
      <p:sp>
        <p:nvSpPr>
          <p:cNvPr id="4" name="Slide Number Placeholder 3"/>
          <p:cNvSpPr>
            <a:spLocks noGrp="1"/>
          </p:cNvSpPr>
          <p:nvPr>
            <p:ph type="sldNum" sz="quarter" idx="5"/>
          </p:nvPr>
        </p:nvSpPr>
        <p:spPr/>
        <p:txBody>
          <a:bodyPr/>
          <a:lstStyle/>
          <a:p>
            <a:pPr>
              <a:defRPr/>
            </a:pPr>
            <a:fld id="{1F59F3B8-BD6A-4F1E-9F9D-DEC48484924F}" type="slidenum">
              <a:rPr lang="en-GB" smtClean="0"/>
              <a:pPr>
                <a:defRPr/>
              </a:pPr>
              <a:t>17</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 </a:t>
            </a:r>
            <a:r>
              <a:rPr lang="en-GB" altLang="en-US" smtClean="0"/>
              <a:t>Then he put the man on his own animal and took him to an inn.</a:t>
            </a:r>
          </a:p>
        </p:txBody>
      </p:sp>
      <p:sp>
        <p:nvSpPr>
          <p:cNvPr id="4" name="Slide Number Placeholder 3"/>
          <p:cNvSpPr>
            <a:spLocks noGrp="1"/>
          </p:cNvSpPr>
          <p:nvPr>
            <p:ph type="sldNum" sz="quarter" idx="5"/>
          </p:nvPr>
        </p:nvSpPr>
        <p:spPr/>
        <p:txBody>
          <a:bodyPr/>
          <a:lstStyle/>
          <a:p>
            <a:pPr>
              <a:defRPr/>
            </a:pPr>
            <a:fld id="{1E44E936-A1EB-4D04-8D10-53C25BB8DD4C}" type="slidenum">
              <a:rPr lang="en-GB" smtClean="0"/>
              <a:pPr>
                <a:defRPr/>
              </a:pPr>
              <a:t>18</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 </a:t>
            </a:r>
            <a:r>
              <a:rPr lang="en-GB" altLang="en-US" smtClean="0"/>
              <a:t>‘Then he took out two silver coins and gave them to the innkeeper. “Take care of him,” he told the innkeeper, “and when I come back this way, I will pay you whatever else you spend on him.”’</a:t>
            </a:r>
          </a:p>
        </p:txBody>
      </p:sp>
      <p:sp>
        <p:nvSpPr>
          <p:cNvPr id="4" name="Slide Number Placeholder 3"/>
          <p:cNvSpPr>
            <a:spLocks noGrp="1"/>
          </p:cNvSpPr>
          <p:nvPr>
            <p:ph type="sldNum" sz="quarter" idx="5"/>
          </p:nvPr>
        </p:nvSpPr>
        <p:spPr/>
        <p:txBody>
          <a:bodyPr/>
          <a:lstStyle/>
          <a:p>
            <a:pPr>
              <a:defRPr/>
            </a:pPr>
            <a:fld id="{D8111B85-D498-4EE8-BB51-80BF63BA4772}" type="slidenum">
              <a:rPr lang="en-GB" smtClean="0"/>
              <a:pPr>
                <a:defRPr/>
              </a:pPr>
              <a:t>19</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a:t>
            </a:r>
            <a:r>
              <a:rPr lang="en-GB" altLang="en-US" smtClean="0"/>
              <a:t>: After telling the story Jesus said to the man  ‘Who do you think was his neighbour?’  The man answered, ‘The one who was kind to him and looked after him.’ Jesus replied, ‘Now I want you to go and do the same.’</a:t>
            </a:r>
          </a:p>
          <a:p>
            <a:endParaRPr lang="en-GB" altLang="en-US" smtClean="0"/>
          </a:p>
        </p:txBody>
      </p:sp>
      <p:sp>
        <p:nvSpPr>
          <p:cNvPr id="4" name="Slide Number Placeholder 3"/>
          <p:cNvSpPr>
            <a:spLocks noGrp="1"/>
          </p:cNvSpPr>
          <p:nvPr>
            <p:ph type="sldNum" sz="quarter" idx="5"/>
          </p:nvPr>
        </p:nvSpPr>
        <p:spPr/>
        <p:txBody>
          <a:bodyPr/>
          <a:lstStyle/>
          <a:p>
            <a:pPr>
              <a:defRPr/>
            </a:pPr>
            <a:fld id="{95ADE06A-7D10-4037-A0E6-93F6FEE1EEB1}" type="slidenum">
              <a:rPr lang="en-GB" smtClean="0"/>
              <a:pPr>
                <a:defRPr/>
              </a:pPr>
              <a:t>20</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extLst/>
        </p:spPr>
        <p:txBody>
          <a:bodyPr wrap="square" numCol="1" anchor="t" anchorCtr="0" compatLnSpc="1">
            <a:prstTxWarp prst="textNoShape">
              <a:avLst/>
            </a:prstTxWarp>
          </a:bodyPr>
          <a:lstStyle/>
          <a:p>
            <a:pPr>
              <a:defRPr/>
            </a:pPr>
            <a:r>
              <a:rPr lang="en-GB" altLang="en-US" b="1" dirty="0" smtClean="0"/>
              <a:t>Teacher’s Notes: Ask: </a:t>
            </a:r>
            <a:r>
              <a:rPr lang="en-GB" dirty="0" smtClean="0">
                <a:solidFill>
                  <a:schemeClr val="tx1">
                    <a:lumMod val="85000"/>
                    <a:lumOff val="15000"/>
                  </a:schemeClr>
                </a:solidFill>
              </a:rPr>
              <a:t>Tell your partner about a time when you have helped someone? Tell them about a time you have been helped. </a:t>
            </a:r>
            <a:r>
              <a:rPr lang="en-GB" altLang="en-US" dirty="0" smtClean="0"/>
              <a:t>How did you feel? </a:t>
            </a:r>
          </a:p>
        </p:txBody>
      </p:sp>
      <p:sp>
        <p:nvSpPr>
          <p:cNvPr id="4" name="Slide Number Placeholder 3"/>
          <p:cNvSpPr>
            <a:spLocks noGrp="1"/>
          </p:cNvSpPr>
          <p:nvPr>
            <p:ph type="sldNum" sz="quarter" idx="5"/>
          </p:nvPr>
        </p:nvSpPr>
        <p:spPr/>
        <p:txBody>
          <a:bodyPr/>
          <a:lstStyle/>
          <a:p>
            <a:pPr>
              <a:defRPr/>
            </a:pPr>
            <a:fld id="{0EFECB67-2DC8-4AA9-B637-16634BD3C4A2}" type="slidenum">
              <a:rPr lang="en-GB" smtClean="0"/>
              <a:pPr>
                <a:defRPr/>
              </a:pPr>
              <a:t>21</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Teacher’s Notes</a:t>
            </a:r>
            <a:r>
              <a:rPr lang="en-GB" altLang="en-US" smtClean="0"/>
              <a:t>: Ask the class now to think carefully about this question for a few moments. ‘If everyone in this room helped each other all the time what would it be like? </a:t>
            </a:r>
          </a:p>
        </p:txBody>
      </p:sp>
      <p:sp>
        <p:nvSpPr>
          <p:cNvPr id="4" name="Slide Number Placeholder 3"/>
          <p:cNvSpPr>
            <a:spLocks noGrp="1"/>
          </p:cNvSpPr>
          <p:nvPr>
            <p:ph type="sldNum" sz="quarter" idx="5"/>
          </p:nvPr>
        </p:nvSpPr>
        <p:spPr/>
        <p:txBody>
          <a:bodyPr/>
          <a:lstStyle/>
          <a:p>
            <a:pPr>
              <a:defRPr/>
            </a:pPr>
            <a:fld id="{EBFCADE8-1087-4426-B469-CBA526A4D2C9}" type="slidenum">
              <a:rPr lang="en-GB" smtClean="0"/>
              <a:pPr>
                <a:defRPr/>
              </a:pPr>
              <a:t>22</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D55137-0A0C-4F3E-8318-C5F7CC6C2CAD}" type="datetimeFigureOut">
              <a:rPr lang="en-US" smtClean="0"/>
              <a:pPr/>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D55137-0A0C-4F3E-8318-C5F7CC6C2CAD}" type="datetimeFigureOut">
              <a:rPr lang="en-US" smtClean="0"/>
              <a:pPr/>
              <a:t>4/17/2018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D55137-0A0C-4F3E-8318-C5F7CC6C2CAD}" type="datetimeFigureOut">
              <a:rPr lang="en-US" smtClean="0"/>
              <a:pPr/>
              <a:t>4/17/2018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CD55137-0A0C-4F3E-8318-C5F7CC6C2CAD}" type="datetimeFigureOut">
              <a:rPr lang="en-US" smtClean="0"/>
              <a:pPr/>
              <a:t>4/17/2018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55137-0A0C-4F3E-8318-C5F7CC6C2CAD}" type="datetimeFigureOut">
              <a:rPr lang="en-US" smtClean="0"/>
              <a:pPr/>
              <a:t>4/17/2018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D55137-0A0C-4F3E-8318-C5F7CC6C2CAD}" type="datetimeFigureOut">
              <a:rPr lang="en-US" smtClean="0"/>
              <a:pPr/>
              <a:t>4/17/2018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D55137-0A0C-4F3E-8318-C5F7CC6C2CAD}" type="datetimeFigureOut">
              <a:rPr lang="en-US" smtClean="0"/>
              <a:pPr/>
              <a:t>4/17/2018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D55137-0A0C-4F3E-8318-C5F7CC6C2CAD}" type="datetimeFigureOut">
              <a:rPr lang="en-US" smtClean="0"/>
              <a:pPr/>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A9D4E6-84DA-49F8-8774-A611C978278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55137-0A0C-4F3E-8318-C5F7CC6C2CAD}" type="datetimeFigureOut">
              <a:rPr lang="en-US" smtClean="0"/>
              <a:pPr/>
              <a:t>4/17/2018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A9D4E6-84DA-49F8-8774-A611C978278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wmf"/></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alleluia"/>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1828800" y="5715000"/>
            <a:ext cx="5867400" cy="769441"/>
          </a:xfrm>
          <a:prstGeom prst="rect">
            <a:avLst/>
          </a:prstGeom>
          <a:noFill/>
        </p:spPr>
        <p:txBody>
          <a:bodyPr wrap="square" rtlCol="0">
            <a:spAutoFit/>
          </a:bodyPr>
          <a:lstStyle/>
          <a:p>
            <a:pPr algn="ctr"/>
            <a:r>
              <a:rPr lang="en-US" sz="4400" b="1" dirty="0" smtClean="0">
                <a:latin typeface="AR DARLING" pitchFamily="2" charset="0"/>
              </a:rPr>
              <a:t>Praise the Lord</a:t>
            </a:r>
            <a:endParaRPr lang="en-US" sz="4400" b="1" dirty="0">
              <a:latin typeface="AR DARLING" pitchFamily="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a:p>
        </p:txBody>
      </p:sp>
      <p:pic>
        <p:nvPicPr>
          <p:cNvPr id="1026" name="Picture 2" descr="Image result for he is not here he is risen"/>
          <p:cNvPicPr>
            <a:picLocks noChangeAspect="1" noChangeArrowheads="1"/>
          </p:cNvPicPr>
          <p:nvPr/>
        </p:nvPicPr>
        <p:blipFill>
          <a:blip r:embed="rId2" cstate="print"/>
          <a:srcRect/>
          <a:stretch>
            <a:fillRect/>
          </a:stretch>
        </p:blipFill>
        <p:spPr bwMode="auto">
          <a:xfrm>
            <a:off x="0" y="-76200"/>
            <a:ext cx="9169400" cy="69342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2828836"/>
            <a:ext cx="4572000" cy="369332"/>
          </a:xfrm>
          <a:prstGeom prst="rect">
            <a:avLst/>
          </a:prstGeom>
        </p:spPr>
        <p:txBody>
          <a:bodyPr>
            <a:spAutoFit/>
          </a:bodyPr>
          <a:lstStyle/>
          <a:p>
            <a:r>
              <a:rPr lang="en-US" dirty="0"/>
              <a:t> </a:t>
            </a:r>
          </a:p>
        </p:txBody>
      </p:sp>
      <p:sp>
        <p:nvSpPr>
          <p:cNvPr id="5" name="Rectangle 4"/>
          <p:cNvSpPr/>
          <p:nvPr/>
        </p:nvSpPr>
        <p:spPr>
          <a:xfrm>
            <a:off x="1524000" y="228600"/>
            <a:ext cx="3496120" cy="923330"/>
          </a:xfrm>
          <a:prstGeom prst="rect">
            <a:avLst/>
          </a:prstGeom>
          <a:noFill/>
        </p:spPr>
        <p:txBody>
          <a:bodyPr wrap="square" lIns="91440" tIns="45720" rIns="91440" bIns="45720">
            <a:spAutoFit/>
          </a:bodyPr>
          <a:lstStyle/>
          <a:p>
            <a:pPr algn="ctr"/>
            <a:r>
              <a:rPr lang="en-US" sz="54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Good News</a:t>
            </a:r>
          </a:p>
        </p:txBody>
      </p:sp>
      <p:sp>
        <p:nvSpPr>
          <p:cNvPr id="6" name="Rectangle 5"/>
          <p:cNvSpPr/>
          <p:nvPr/>
        </p:nvSpPr>
        <p:spPr>
          <a:xfrm rot="1844528">
            <a:off x="18254" y="4073347"/>
            <a:ext cx="6352509"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Holidays</a:t>
            </a:r>
            <a:r>
              <a:rPr 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t>
            </a: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Holydays</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Rectangle 6"/>
          <p:cNvSpPr/>
          <p:nvPr/>
        </p:nvSpPr>
        <p:spPr>
          <a:xfrm>
            <a:off x="457200" y="1676400"/>
            <a:ext cx="5041766" cy="923330"/>
          </a:xfrm>
          <a:prstGeom prst="rect">
            <a:avLst/>
          </a:prstGeom>
          <a:noFill/>
        </p:spPr>
        <p:txBody>
          <a:bodyPr wrap="non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Spread the Word</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Rectangle 7"/>
          <p:cNvSpPr/>
          <p:nvPr/>
        </p:nvSpPr>
        <p:spPr>
          <a:xfrm rot="487714">
            <a:off x="2971800" y="3124200"/>
            <a:ext cx="5715155" cy="923330"/>
          </a:xfrm>
          <a:prstGeom prst="rect">
            <a:avLst/>
          </a:prstGeom>
          <a:noFill/>
        </p:spPr>
        <p:txBody>
          <a:bodyPr wrap="non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Transformation</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0" name="Rectangle 9"/>
          <p:cNvSpPr/>
          <p:nvPr/>
        </p:nvSpPr>
        <p:spPr>
          <a:xfrm>
            <a:off x="6248400" y="304800"/>
            <a:ext cx="2295693" cy="923330"/>
          </a:xfrm>
          <a:prstGeom prst="rect">
            <a:avLst/>
          </a:prstGeom>
          <a:noFill/>
        </p:spPr>
        <p:txBody>
          <a:bodyPr wrap="none" lIns="91440" tIns="45720" rIns="91440" bIns="45720">
            <a:spAutoFit/>
          </a:bodyPr>
          <a:lstStyle/>
          <a:p>
            <a:pPr algn="ctr"/>
            <a:r>
              <a:rPr lang="en-U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Energy </a:t>
            </a:r>
            <a:endParaRPr 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11" name="Rectangle 10"/>
          <p:cNvSpPr/>
          <p:nvPr/>
        </p:nvSpPr>
        <p:spPr>
          <a:xfrm>
            <a:off x="5633453" y="4419600"/>
            <a:ext cx="2677785"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5400" b="1" dirty="0" smtClean="0">
                <a:ln/>
                <a:solidFill>
                  <a:schemeClr val="accent3"/>
                </a:solidFill>
              </a:rPr>
              <a:t>New Life</a:t>
            </a:r>
            <a:endParaRPr lang="en-US" sz="5400" b="1" cap="none" spc="0" dirty="0">
              <a:ln/>
              <a:solidFill>
                <a:schemeClr val="accent3"/>
              </a:solidFill>
              <a:effectLst/>
            </a:endParaRPr>
          </a:p>
        </p:txBody>
      </p:sp>
      <p:sp>
        <p:nvSpPr>
          <p:cNvPr id="12" name="Rectangle 11"/>
          <p:cNvSpPr/>
          <p:nvPr/>
        </p:nvSpPr>
        <p:spPr>
          <a:xfrm>
            <a:off x="1327795" y="5638800"/>
            <a:ext cx="2539478"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Witness</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533400"/>
            <a:ext cx="4419600" cy="1015663"/>
          </a:xfrm>
          <a:prstGeom prst="rect">
            <a:avLst/>
          </a:prstGeom>
        </p:spPr>
        <p:style>
          <a:lnRef idx="3">
            <a:schemeClr val="lt1"/>
          </a:lnRef>
          <a:fillRef idx="1">
            <a:schemeClr val="accent3"/>
          </a:fillRef>
          <a:effectRef idx="1">
            <a:schemeClr val="accent3"/>
          </a:effectRef>
          <a:fontRef idx="minor">
            <a:schemeClr val="lt1"/>
          </a:fontRef>
        </p:style>
        <p:txBody>
          <a:bodyPr wrap="square">
            <a:spAutoFit/>
          </a:bodyPr>
          <a:lstStyle/>
          <a:p>
            <a:pPr algn="ctr"/>
            <a:r>
              <a:rPr lang="en-US" sz="60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Good News</a:t>
            </a:r>
          </a:p>
        </p:txBody>
      </p:sp>
      <p:sp>
        <p:nvSpPr>
          <p:cNvPr id="3" name="Rectangle 2"/>
          <p:cNvSpPr/>
          <p:nvPr/>
        </p:nvSpPr>
        <p:spPr>
          <a:xfrm>
            <a:off x="228600" y="1828801"/>
            <a:ext cx="6629400" cy="1754326"/>
          </a:xfrm>
          <a:prstGeom prst="rect">
            <a:avLst/>
          </a:prstGeom>
        </p:spPr>
        <p:txBody>
          <a:bodyPr wrap="square">
            <a:spAutoFit/>
          </a:bodyPr>
          <a:lstStyle/>
          <a:p>
            <a:r>
              <a:rPr lang="en-US" dirty="0"/>
              <a:t>There is no news that is better than hearing that somebody loves us.</a:t>
            </a:r>
          </a:p>
          <a:p>
            <a:r>
              <a:rPr lang="en-US" dirty="0"/>
              <a:t>In this scripture we learn that Jesus loves us like a shepherd loves his flock of sheep.</a:t>
            </a:r>
          </a:p>
          <a:p>
            <a:r>
              <a:rPr lang="en-US" dirty="0"/>
              <a:t>Jesus loves us so much that He would die for us.</a:t>
            </a:r>
          </a:p>
          <a:p>
            <a:r>
              <a:rPr lang="en-US" dirty="0"/>
              <a:t>Think about the people that you love. Give them some good news today by telling them how much you love them.</a:t>
            </a:r>
          </a:p>
        </p:txBody>
      </p:sp>
      <p:pic>
        <p:nvPicPr>
          <p:cNvPr id="4" name="Picture 2" descr="https://www.beinspirational.co.uk/wp-content/uploads/2015/04/good.shepherd-300x238.jpg"/>
          <p:cNvPicPr>
            <a:picLocks noChangeAspect="1" noChangeArrowheads="1"/>
          </p:cNvPicPr>
          <p:nvPr/>
        </p:nvPicPr>
        <p:blipFill>
          <a:blip r:embed="rId2" cstate="print"/>
          <a:srcRect/>
          <a:stretch>
            <a:fillRect/>
          </a:stretch>
        </p:blipFill>
        <p:spPr bwMode="auto">
          <a:xfrm>
            <a:off x="1524000" y="3733800"/>
            <a:ext cx="6096000" cy="29718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04800"/>
            <a:ext cx="6352509" cy="958077"/>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Holidays</a:t>
            </a:r>
            <a:r>
              <a:rPr lang="en-US" sz="54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t>
            </a:r>
            <a:r>
              <a:rPr lang="en-U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Holydays</a:t>
            </a:r>
            <a:endParaRPr lang="en-US"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53249" name="Rectangle 1"/>
          <p:cNvSpPr>
            <a:spLocks noChangeArrowheads="1"/>
          </p:cNvSpPr>
          <p:nvPr/>
        </p:nvSpPr>
        <p:spPr bwMode="auto">
          <a:xfrm>
            <a:off x="152400" y="1447800"/>
            <a:ext cx="8474526"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484848"/>
                </a:solidFill>
                <a:effectLst/>
                <a:latin typeface="Comic Sans MS" pitchFamily="66" charset="0"/>
                <a:cs typeface="Arial" pitchFamily="34" charset="0"/>
              </a:rPr>
              <a:t>Pentecost is a holy day. It is the day when the Holy Spirit came down upon the disciples.</a:t>
            </a:r>
            <a:endParaRPr kumimoji="0" lang="en-US"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484848"/>
                </a:solidFill>
                <a:effectLst/>
                <a:latin typeface="Comic Sans MS" pitchFamily="66" charset="0"/>
                <a:cs typeface="Arial" pitchFamily="34" charset="0"/>
              </a:rPr>
              <a:t>Jesus gave this message to His disciples before He ascended into Heaven:</a:t>
            </a:r>
          </a:p>
          <a:p>
            <a:pPr marL="0" marR="0" lvl="0" indent="0" algn="l" defTabSz="914400" rtl="0" eaLnBrk="0" fontAlgn="base" latinLnBrk="0" hangingPunct="0">
              <a:lnSpc>
                <a:spcPct val="100000"/>
              </a:lnSpc>
              <a:spcBef>
                <a:spcPct val="0"/>
              </a:spcBef>
              <a:spcAft>
                <a:spcPct val="0"/>
              </a:spcAft>
              <a:buClrTx/>
              <a:buSzTx/>
              <a:buFontTx/>
              <a:buNone/>
              <a:tabLst/>
            </a:pPr>
            <a:endParaRPr lang="en-US" sz="2000" dirty="0">
              <a:solidFill>
                <a:srgbClr val="484848"/>
              </a:solidFill>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Comic Sans MS" pitchFamily="66" charset="0"/>
                <a:cs typeface="Arial" pitchFamily="34" charset="0"/>
              </a:rPr>
              <a:t>The Helper, the Holy Spirit, whom the Father will send in my name, will teach you everything and make you remember all that I have told you.</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Comic Sans MS" pitchFamily="66" charset="0"/>
                <a:cs typeface="Arial" pitchFamily="34" charset="0"/>
              </a:rPr>
              <a:t>John 14: 26</a:t>
            </a:r>
          </a:p>
        </p:txBody>
      </p:sp>
      <p:pic>
        <p:nvPicPr>
          <p:cNvPr id="53251" name="Picture 3" descr="https://www.beinspirational.co.uk/wp-content/uploads/2015/05/xcgzap9cA.jpeg"/>
          <p:cNvPicPr>
            <a:picLocks noChangeAspect="1" noChangeArrowheads="1"/>
          </p:cNvPicPr>
          <p:nvPr/>
        </p:nvPicPr>
        <p:blipFill>
          <a:blip r:embed="rId2" cstate="print"/>
          <a:srcRect/>
          <a:stretch>
            <a:fillRect/>
          </a:stretch>
        </p:blipFill>
        <p:spPr bwMode="auto">
          <a:xfrm>
            <a:off x="7391400" y="152400"/>
            <a:ext cx="1295399" cy="1295399"/>
          </a:xfrm>
          <a:prstGeom prst="rect">
            <a:avLst/>
          </a:prstGeom>
          <a:noFill/>
        </p:spPr>
      </p:pic>
      <p:pic>
        <p:nvPicPr>
          <p:cNvPr id="53253" name="Picture 5" descr="https://www.beinspirational.co.uk/wp-content/uploads/2014/12/Christmas-Card-Jesus-Christ-Star.jpg"/>
          <p:cNvPicPr>
            <a:picLocks noChangeAspect="1" noChangeArrowheads="1"/>
          </p:cNvPicPr>
          <p:nvPr/>
        </p:nvPicPr>
        <p:blipFill>
          <a:blip r:embed="rId3" cstate="print"/>
          <a:srcRect/>
          <a:stretch>
            <a:fillRect/>
          </a:stretch>
        </p:blipFill>
        <p:spPr bwMode="auto">
          <a:xfrm>
            <a:off x="228600" y="4648200"/>
            <a:ext cx="2667000" cy="2000250"/>
          </a:xfrm>
          <a:prstGeom prst="rect">
            <a:avLst/>
          </a:prstGeom>
          <a:noFill/>
        </p:spPr>
      </p:pic>
      <p:pic>
        <p:nvPicPr>
          <p:cNvPr id="53255" name="Picture 7" descr="https://www.beinspirational.co.uk/wp-content/uploads/2014/12/feast-of-the-epiphany.jpg"/>
          <p:cNvPicPr>
            <a:picLocks noChangeAspect="1" noChangeArrowheads="1"/>
          </p:cNvPicPr>
          <p:nvPr/>
        </p:nvPicPr>
        <p:blipFill>
          <a:blip r:embed="rId4" cstate="print"/>
          <a:srcRect/>
          <a:stretch>
            <a:fillRect/>
          </a:stretch>
        </p:blipFill>
        <p:spPr bwMode="auto">
          <a:xfrm>
            <a:off x="3886200" y="4724400"/>
            <a:ext cx="2514600" cy="18859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0"/>
            <a:ext cx="3810000" cy="1323439"/>
          </a:xfrm>
          <a:prstGeom prst="rect">
            <a:avLst/>
          </a:prstGeom>
        </p:spPr>
        <p:txBody>
          <a:bodyPr wrap="square">
            <a:spAutoFit/>
          </a:bodyPr>
          <a:lstStyle/>
          <a:p>
            <a:pPr algn="ctr"/>
            <a:r>
              <a:rPr lang="en-US" sz="80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Energy </a:t>
            </a:r>
            <a:endParaRPr lang="en-US" sz="80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3" name="Rectangle 2"/>
          <p:cNvSpPr/>
          <p:nvPr/>
        </p:nvSpPr>
        <p:spPr>
          <a:xfrm>
            <a:off x="4038600" y="457200"/>
            <a:ext cx="4876954" cy="769441"/>
          </a:xfrm>
          <a:prstGeom prst="rect">
            <a:avLst/>
          </a:prstGeom>
        </p:spPr>
        <p:txBody>
          <a:bodyPr wrap="square">
            <a:spAutoFit/>
          </a:bodyPr>
          <a:lstStyle/>
          <a:p>
            <a:pPr algn="ctr"/>
            <a:r>
              <a:rPr lang="en-US"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Transformation</a:t>
            </a:r>
            <a:endParaRPr 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4" name="Rectangle 3"/>
          <p:cNvSpPr/>
          <p:nvPr/>
        </p:nvSpPr>
        <p:spPr>
          <a:xfrm>
            <a:off x="457200" y="1524000"/>
            <a:ext cx="8305800" cy="3416320"/>
          </a:xfrm>
          <a:prstGeom prst="rect">
            <a:avLst/>
          </a:prstGeom>
        </p:spPr>
        <p:txBody>
          <a:bodyPr wrap="square">
            <a:spAutoFit/>
          </a:bodyPr>
          <a:lstStyle/>
          <a:p>
            <a:r>
              <a:rPr lang="en-US" sz="2400" dirty="0" smtClean="0"/>
              <a:t>Transformation is a big word and it explains how we can change from one thing into something which is hopefully a bit better. Think about the changes that you can make in your life so that you become a better person who is more like Jesus.</a:t>
            </a:r>
          </a:p>
          <a:p>
            <a:endParaRPr lang="en-US" sz="2400" dirty="0" smtClean="0"/>
          </a:p>
          <a:p>
            <a:r>
              <a:rPr lang="en-US" sz="2400" dirty="0" smtClean="0"/>
              <a:t>Worries can hold us back and sometimes the best way to move forward is simply to let them go. We should try to concentrate on being a more </a:t>
            </a:r>
            <a:r>
              <a:rPr lang="en-US" sz="2400" b="1" dirty="0" smtClean="0"/>
              <a:t>confident person</a:t>
            </a:r>
            <a:r>
              <a:rPr lang="en-US" sz="2400" dirty="0" smtClean="0"/>
              <a:t> instead of worrying about what other people think of us.</a:t>
            </a:r>
            <a:endParaRPr lang="en-US"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www.beinspirational.co.uk/wp-content/uploads/2015/04/Solar-panels.jpg"/>
          <p:cNvPicPr>
            <a:picLocks noChangeAspect="1" noChangeArrowheads="1"/>
          </p:cNvPicPr>
          <p:nvPr/>
        </p:nvPicPr>
        <p:blipFill>
          <a:blip r:embed="rId2" cstate="print"/>
          <a:srcRect/>
          <a:stretch>
            <a:fillRect/>
          </a:stretch>
        </p:blipFill>
        <p:spPr bwMode="auto">
          <a:xfrm>
            <a:off x="0" y="0"/>
            <a:ext cx="4419600" cy="3124200"/>
          </a:xfrm>
          <a:prstGeom prst="rect">
            <a:avLst/>
          </a:prstGeom>
          <a:noFill/>
        </p:spPr>
      </p:pic>
      <p:pic>
        <p:nvPicPr>
          <p:cNvPr id="49156" name="Picture 4" descr="Image result for water energy"/>
          <p:cNvPicPr>
            <a:picLocks noChangeAspect="1" noChangeArrowheads="1"/>
          </p:cNvPicPr>
          <p:nvPr/>
        </p:nvPicPr>
        <p:blipFill>
          <a:blip r:embed="rId3" cstate="print"/>
          <a:srcRect/>
          <a:stretch>
            <a:fillRect/>
          </a:stretch>
        </p:blipFill>
        <p:spPr bwMode="auto">
          <a:xfrm>
            <a:off x="0" y="3124200"/>
            <a:ext cx="4495800" cy="3733800"/>
          </a:xfrm>
          <a:prstGeom prst="rect">
            <a:avLst/>
          </a:prstGeom>
          <a:noFill/>
        </p:spPr>
      </p:pic>
      <p:pic>
        <p:nvPicPr>
          <p:cNvPr id="49158" name="Picture 6" descr="https://www.beinspirational.co.uk/wp-content/uploads/2015/04/coal-fired-stove-heater-furnace.jpg"/>
          <p:cNvPicPr>
            <a:picLocks noChangeAspect="1" noChangeArrowheads="1"/>
          </p:cNvPicPr>
          <p:nvPr/>
        </p:nvPicPr>
        <p:blipFill>
          <a:blip r:embed="rId4" cstate="print"/>
          <a:srcRect/>
          <a:stretch>
            <a:fillRect/>
          </a:stretch>
        </p:blipFill>
        <p:spPr bwMode="auto">
          <a:xfrm>
            <a:off x="4343400" y="-762000"/>
            <a:ext cx="4800600" cy="3886200"/>
          </a:xfrm>
          <a:prstGeom prst="rect">
            <a:avLst/>
          </a:prstGeom>
          <a:noFill/>
        </p:spPr>
      </p:pic>
      <p:pic>
        <p:nvPicPr>
          <p:cNvPr id="49160" name="Picture 8" descr="https://www.beinspirational.co.uk/wp-content/uploads/2015/04/wind-turbine_2780121b.jpg"/>
          <p:cNvPicPr>
            <a:picLocks noChangeAspect="1" noChangeArrowheads="1"/>
          </p:cNvPicPr>
          <p:nvPr/>
        </p:nvPicPr>
        <p:blipFill>
          <a:blip r:embed="rId5" cstate="print"/>
          <a:srcRect/>
          <a:stretch>
            <a:fillRect/>
          </a:stretch>
        </p:blipFill>
        <p:spPr bwMode="auto">
          <a:xfrm>
            <a:off x="4343400" y="3124200"/>
            <a:ext cx="4800600" cy="37338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200"/>
            <a:ext cx="9144000" cy="6781800"/>
          </a:xfrm>
        </p:spPr>
        <p:txBody>
          <a:bodyPr>
            <a:normAutofit/>
          </a:bodyPr>
          <a:lstStyle/>
          <a:p>
            <a:pPr>
              <a:buNone/>
            </a:pPr>
            <a:r>
              <a:rPr lang="en-US" dirty="0"/>
              <a:t>If clever scientists didn’t transform the sun and wind and waves into energy then we wouldn’t be able to use that energy for electricity</a:t>
            </a:r>
            <a:r>
              <a:rPr lang="en-US" dirty="0" smtClean="0"/>
              <a:t>.</a:t>
            </a:r>
            <a:endParaRPr lang="en-US" dirty="0"/>
          </a:p>
        </p:txBody>
      </p:sp>
      <p:sp>
        <p:nvSpPr>
          <p:cNvPr id="4" name="Rectangle 3"/>
          <p:cNvSpPr/>
          <p:nvPr/>
        </p:nvSpPr>
        <p:spPr>
          <a:xfrm>
            <a:off x="152400" y="1828800"/>
            <a:ext cx="8991600" cy="4431983"/>
          </a:xfrm>
          <a:prstGeom prst="rect">
            <a:avLst/>
          </a:prstGeom>
        </p:spPr>
        <p:txBody>
          <a:bodyPr wrap="square">
            <a:spAutoFit/>
          </a:bodyPr>
          <a:lstStyle/>
          <a:p>
            <a:r>
              <a:rPr lang="en-US" sz="2800" b="1" dirty="0" smtClean="0"/>
              <a:t>We all have the potential to use our energy to do the good things that Jesus has asked us to do but we have to use the gifts that we have been given. </a:t>
            </a:r>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r>
              <a:rPr lang="en-US" sz="2000" dirty="0" smtClean="0"/>
              <a:t>We have ears but we can make them so much more! We can use our ears to hear the Word of God. We can use our ears to listen to those in need. We can use our ears to listen for God’s call.</a:t>
            </a:r>
          </a:p>
          <a:p>
            <a:pPr>
              <a:buNone/>
            </a:pPr>
            <a:endParaRPr lang="en-US" dirty="0"/>
          </a:p>
        </p:txBody>
      </p:sp>
      <p:pic>
        <p:nvPicPr>
          <p:cNvPr id="5" name="Picture 2" descr="ears"/>
          <p:cNvPicPr>
            <a:picLocks noChangeAspect="1" noChangeArrowheads="1"/>
          </p:cNvPicPr>
          <p:nvPr/>
        </p:nvPicPr>
        <p:blipFill>
          <a:blip r:embed="rId2" cstate="print"/>
          <a:srcRect/>
          <a:stretch>
            <a:fillRect/>
          </a:stretch>
        </p:blipFill>
        <p:spPr bwMode="auto">
          <a:xfrm>
            <a:off x="6553200" y="2895600"/>
            <a:ext cx="2400300" cy="16002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www.beinspirational.co.uk/wp-content/uploads/2015/04/mouth.jpg"/>
          <p:cNvPicPr>
            <a:picLocks noChangeAspect="1" noChangeArrowheads="1"/>
          </p:cNvPicPr>
          <p:nvPr/>
        </p:nvPicPr>
        <p:blipFill>
          <a:blip r:embed="rId2" cstate="print"/>
          <a:srcRect/>
          <a:stretch>
            <a:fillRect/>
          </a:stretch>
        </p:blipFill>
        <p:spPr bwMode="auto">
          <a:xfrm>
            <a:off x="6172200" y="152400"/>
            <a:ext cx="2543175" cy="3810000"/>
          </a:xfrm>
          <a:prstGeom prst="rect">
            <a:avLst/>
          </a:prstGeom>
          <a:noFill/>
        </p:spPr>
      </p:pic>
      <p:pic>
        <p:nvPicPr>
          <p:cNvPr id="3" name="Picture 2" descr="https://www.beinspirational.co.uk/wp-content/uploads/2015/04/feet.jpg"/>
          <p:cNvPicPr>
            <a:picLocks noChangeAspect="1" noChangeArrowheads="1"/>
          </p:cNvPicPr>
          <p:nvPr/>
        </p:nvPicPr>
        <p:blipFill>
          <a:blip r:embed="rId3" cstate="print"/>
          <a:srcRect/>
          <a:stretch>
            <a:fillRect/>
          </a:stretch>
        </p:blipFill>
        <p:spPr bwMode="auto">
          <a:xfrm>
            <a:off x="152400" y="1600200"/>
            <a:ext cx="4457700" cy="2724151"/>
          </a:xfrm>
          <a:prstGeom prst="rect">
            <a:avLst/>
          </a:prstGeom>
          <a:noFill/>
        </p:spPr>
      </p:pic>
      <p:sp>
        <p:nvSpPr>
          <p:cNvPr id="4" name="Rectangle 3"/>
          <p:cNvSpPr/>
          <p:nvPr/>
        </p:nvSpPr>
        <p:spPr>
          <a:xfrm>
            <a:off x="609600" y="152400"/>
            <a:ext cx="5334000" cy="1077218"/>
          </a:xfrm>
          <a:prstGeom prst="rect">
            <a:avLst/>
          </a:prstGeom>
        </p:spPr>
        <p:txBody>
          <a:bodyPr wrap="square">
            <a:spAutoFit/>
          </a:bodyPr>
          <a:lstStyle/>
          <a:p>
            <a:r>
              <a:rPr lang="en-US" sz="3200" dirty="0"/>
              <a:t>H</a:t>
            </a:r>
            <a:r>
              <a:rPr lang="en-US" sz="3200" dirty="0" smtClean="0"/>
              <a:t>ow you can transform them and use them for Jesus’ work?</a:t>
            </a:r>
            <a:endParaRPr lang="en-US" sz="3200" dirty="0"/>
          </a:p>
        </p:txBody>
      </p:sp>
      <p:pic>
        <p:nvPicPr>
          <p:cNvPr id="5" name="Picture 2" descr="https://www.beinspirational.co.uk/wp-content/uploads/2015/04/Hands.jpg"/>
          <p:cNvPicPr>
            <a:picLocks noChangeAspect="1" noChangeArrowheads="1"/>
          </p:cNvPicPr>
          <p:nvPr/>
        </p:nvPicPr>
        <p:blipFill>
          <a:blip r:embed="rId4" cstate="print"/>
          <a:srcRect/>
          <a:stretch>
            <a:fillRect/>
          </a:stretch>
        </p:blipFill>
        <p:spPr bwMode="auto">
          <a:xfrm>
            <a:off x="4495800" y="3657600"/>
            <a:ext cx="4131733" cy="304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https://www.beinspirational.co.uk/wp-content/uploads/2015/03/turtles.jpg"/>
          <p:cNvPicPr>
            <a:picLocks noChangeAspect="1" noChangeArrowheads="1"/>
          </p:cNvPicPr>
          <p:nvPr/>
        </p:nvPicPr>
        <p:blipFill>
          <a:blip r:embed="rId2" cstate="print"/>
          <a:srcRect/>
          <a:stretch>
            <a:fillRect/>
          </a:stretch>
        </p:blipFill>
        <p:spPr bwMode="auto">
          <a:xfrm>
            <a:off x="0" y="0"/>
            <a:ext cx="9144000" cy="7005484"/>
          </a:xfrm>
          <a:prstGeom prst="rect">
            <a:avLst/>
          </a:prstGeom>
          <a:noFill/>
        </p:spPr>
      </p:pic>
      <p:sp>
        <p:nvSpPr>
          <p:cNvPr id="5" name="Rectangle 4"/>
          <p:cNvSpPr/>
          <p:nvPr/>
        </p:nvSpPr>
        <p:spPr>
          <a:xfrm>
            <a:off x="457200" y="381000"/>
            <a:ext cx="3506217" cy="120032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7200" b="1" dirty="0" smtClean="0">
                <a:ln/>
                <a:solidFill>
                  <a:schemeClr val="accent3"/>
                </a:solidFill>
              </a:rPr>
              <a:t>New Life</a:t>
            </a:r>
            <a:endParaRPr lang="en-US" sz="7200" b="1" cap="none" spc="0" dirty="0">
              <a:ln/>
              <a:solidFill>
                <a:schemeClr val="accent3"/>
              </a:solidFill>
              <a:effectLst/>
            </a:endParaRPr>
          </a:p>
        </p:txBody>
      </p:sp>
      <p:sp>
        <p:nvSpPr>
          <p:cNvPr id="6" name="Rectangle 5"/>
          <p:cNvSpPr/>
          <p:nvPr/>
        </p:nvSpPr>
        <p:spPr>
          <a:xfrm>
            <a:off x="533400" y="5934670"/>
            <a:ext cx="4038600" cy="923330"/>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Witness</a:t>
            </a:r>
            <a:endParaRPr lang="en-US"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2828836"/>
            <a:ext cx="4572000" cy="369332"/>
          </a:xfrm>
          <a:prstGeom prst="rect">
            <a:avLst/>
          </a:prstGeom>
        </p:spPr>
        <p:txBody>
          <a:bodyPr>
            <a:spAutoFit/>
          </a:bodyPr>
          <a:lstStyle/>
          <a:p>
            <a:r>
              <a:rPr lang="en-US" dirty="0"/>
              <a:t> </a:t>
            </a:r>
          </a:p>
        </p:txBody>
      </p:sp>
      <p:pic>
        <p:nvPicPr>
          <p:cNvPr id="44034" name="Picture 2" descr="https://www.beinspirational.co.uk/wp-content/uploads/2015/03/baby-penguins.jpg"/>
          <p:cNvPicPr>
            <a:picLocks noChangeAspect="1" noChangeArrowheads="1"/>
          </p:cNvPicPr>
          <p:nvPr/>
        </p:nvPicPr>
        <p:blipFill>
          <a:blip r:embed="rId2" cstate="print"/>
          <a:srcRect/>
          <a:stretch>
            <a:fillRect/>
          </a:stretch>
        </p:blipFill>
        <p:spPr bwMode="auto">
          <a:xfrm>
            <a:off x="304800" y="1371600"/>
            <a:ext cx="3962400" cy="2667000"/>
          </a:xfrm>
          <a:prstGeom prst="rect">
            <a:avLst/>
          </a:prstGeom>
          <a:noFill/>
        </p:spPr>
      </p:pic>
      <p:sp>
        <p:nvSpPr>
          <p:cNvPr id="6" name="Rectangle 5"/>
          <p:cNvSpPr/>
          <p:nvPr/>
        </p:nvSpPr>
        <p:spPr>
          <a:xfrm>
            <a:off x="4419600" y="152400"/>
            <a:ext cx="4572000" cy="2862322"/>
          </a:xfrm>
          <a:prstGeom prst="rect">
            <a:avLst/>
          </a:prstGeom>
        </p:spPr>
        <p:txBody>
          <a:bodyPr>
            <a:spAutoFit/>
          </a:bodyPr>
          <a:lstStyle/>
          <a:p>
            <a:r>
              <a:rPr lang="en-US" dirty="0" smtClean="0"/>
              <a:t>God made us stewards of the Earth which means that we should take care of the plants, animals and people that are a part of it.</a:t>
            </a:r>
          </a:p>
          <a:p>
            <a:endParaRPr lang="en-US" dirty="0"/>
          </a:p>
          <a:p>
            <a:endParaRPr lang="en-US" dirty="0" smtClean="0"/>
          </a:p>
          <a:p>
            <a:r>
              <a:rPr lang="en-US" dirty="0" smtClean="0"/>
              <a:t>When we see New Life in the world we should take care of it and encourage it to grow so that we are fulfilling our call to God  take care of the Earth and everything and everyone who lives on it. </a:t>
            </a:r>
            <a:endParaRPr lang="en-US" dirty="0"/>
          </a:p>
        </p:txBody>
      </p:sp>
      <p:pic>
        <p:nvPicPr>
          <p:cNvPr id="5" name="Picture 2" descr="https://www.beinspirational.co.uk/wp-content/uploads/2015/03/babies.jpg"/>
          <p:cNvPicPr>
            <a:picLocks noChangeAspect="1" noChangeArrowheads="1"/>
          </p:cNvPicPr>
          <p:nvPr/>
        </p:nvPicPr>
        <p:blipFill>
          <a:blip r:embed="rId3" cstate="print"/>
          <a:srcRect/>
          <a:stretch>
            <a:fillRect/>
          </a:stretch>
        </p:blipFill>
        <p:spPr bwMode="auto">
          <a:xfrm>
            <a:off x="0" y="3543300"/>
            <a:ext cx="9144000" cy="3314700"/>
          </a:xfrm>
          <a:prstGeom prst="rect">
            <a:avLst/>
          </a:prstGeom>
          <a:noFill/>
        </p:spPr>
      </p:pic>
      <p:sp>
        <p:nvSpPr>
          <p:cNvPr id="7" name="Rectangle 6"/>
          <p:cNvSpPr/>
          <p:nvPr/>
        </p:nvSpPr>
        <p:spPr>
          <a:xfrm>
            <a:off x="0" y="152400"/>
            <a:ext cx="4572000" cy="1200329"/>
          </a:xfrm>
          <a:prstGeom prst="rect">
            <a:avLst/>
          </a:prstGeom>
        </p:spPr>
        <p:txBody>
          <a:bodyPr>
            <a:spAutoFit/>
          </a:bodyPr>
          <a:lstStyle/>
          <a:p>
            <a:r>
              <a:rPr lang="en-US" sz="2400" b="1" dirty="0" smtClean="0"/>
              <a:t>Where there is New Life we have the opportunity to help and to nurture it</a:t>
            </a:r>
            <a:endParaRPr lang="en-US" sz="24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5041766" cy="923330"/>
          </a:xfrm>
          <a:prstGeom prst="rect">
            <a:avLst/>
          </a:prstGeom>
          <a:noFill/>
        </p:spPr>
        <p:txBody>
          <a:bodyPr wrap="non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Spread the Word</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Rectangle 2"/>
          <p:cNvSpPr/>
          <p:nvPr/>
        </p:nvSpPr>
        <p:spPr>
          <a:xfrm>
            <a:off x="609600" y="1219200"/>
            <a:ext cx="5029200" cy="830997"/>
          </a:xfrm>
          <a:prstGeom prst="rect">
            <a:avLst/>
          </a:prstGeom>
        </p:spPr>
        <p:txBody>
          <a:bodyPr wrap="square">
            <a:spAutoFit/>
          </a:bodyPr>
          <a:lstStyle/>
          <a:p>
            <a:r>
              <a:rPr lang="en-US" sz="2400" dirty="0" smtClean="0"/>
              <a:t>If you were going to send a message about Jesus, what would you say?</a:t>
            </a:r>
            <a:endParaRPr lang="en-US" sz="2400" dirty="0"/>
          </a:p>
        </p:txBody>
      </p:sp>
      <p:pic>
        <p:nvPicPr>
          <p:cNvPr id="57346" name="Picture 2" descr="Image result for iphone 8"/>
          <p:cNvPicPr>
            <a:picLocks noChangeAspect="1" noChangeArrowheads="1"/>
          </p:cNvPicPr>
          <p:nvPr/>
        </p:nvPicPr>
        <p:blipFill>
          <a:blip r:embed="rId2" cstate="print"/>
          <a:srcRect/>
          <a:stretch>
            <a:fillRect/>
          </a:stretch>
        </p:blipFill>
        <p:spPr bwMode="auto">
          <a:xfrm>
            <a:off x="304800" y="2133600"/>
            <a:ext cx="3649948" cy="2428876"/>
          </a:xfrm>
          <a:prstGeom prst="rect">
            <a:avLst/>
          </a:prstGeom>
          <a:noFill/>
        </p:spPr>
      </p:pic>
      <p:pic>
        <p:nvPicPr>
          <p:cNvPr id="57348" name="Picture 4" descr="Image result for xbox"/>
          <p:cNvPicPr>
            <a:picLocks noChangeAspect="1" noChangeArrowheads="1"/>
          </p:cNvPicPr>
          <p:nvPr/>
        </p:nvPicPr>
        <p:blipFill>
          <a:blip r:embed="rId3" cstate="print"/>
          <a:srcRect/>
          <a:stretch>
            <a:fillRect/>
          </a:stretch>
        </p:blipFill>
        <p:spPr bwMode="auto">
          <a:xfrm>
            <a:off x="5410200" y="0"/>
            <a:ext cx="3481917" cy="3133726"/>
          </a:xfrm>
          <a:prstGeom prst="rect">
            <a:avLst/>
          </a:prstGeom>
          <a:noFill/>
        </p:spPr>
      </p:pic>
      <p:sp>
        <p:nvSpPr>
          <p:cNvPr id="6" name="Rectangle 5"/>
          <p:cNvSpPr/>
          <p:nvPr/>
        </p:nvSpPr>
        <p:spPr>
          <a:xfrm>
            <a:off x="228600" y="5029200"/>
            <a:ext cx="8610600" cy="1569660"/>
          </a:xfrm>
          <a:prstGeom prst="rect">
            <a:avLst/>
          </a:prstGeom>
        </p:spPr>
        <p:txBody>
          <a:bodyPr wrap="square">
            <a:spAutoFit/>
          </a:bodyPr>
          <a:lstStyle/>
          <a:p>
            <a:r>
              <a:rPr lang="en-US" sz="2400" dirty="0" smtClean="0"/>
              <a:t>Help us Lord to use more than our voices when we spread the Word of God.</a:t>
            </a:r>
          </a:p>
          <a:p>
            <a:r>
              <a:rPr lang="en-US" sz="2400" dirty="0" smtClean="0"/>
              <a:t>Help us to communicate with others clearly so that we share a message of love.</a:t>
            </a:r>
            <a:endParaRPr lang="en-US" sz="2400" dirty="0"/>
          </a:p>
        </p:txBody>
      </p:sp>
      <p:pic>
        <p:nvPicPr>
          <p:cNvPr id="57350" name="Picture 6" descr="Heart, Love, Red, Valentine, Romantic, Romance, Glossy"/>
          <p:cNvPicPr>
            <a:picLocks noChangeAspect="1" noChangeArrowheads="1"/>
          </p:cNvPicPr>
          <p:nvPr/>
        </p:nvPicPr>
        <p:blipFill>
          <a:blip r:embed="rId4" cstate="print"/>
          <a:srcRect/>
          <a:stretch>
            <a:fillRect/>
          </a:stretch>
        </p:blipFill>
        <p:spPr bwMode="auto">
          <a:xfrm>
            <a:off x="6858000" y="3352800"/>
            <a:ext cx="1805881" cy="1699653"/>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05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06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07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08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09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10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11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12_Good_Samaritan_1024.jpg"/>
          <p:cNvPicPr>
            <a:picLocks noChangeAspect="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39750" y="476250"/>
            <a:ext cx="8229600" cy="5246688"/>
          </a:xfrm>
          <a:prstGeom prst="wedgeEllipseCallou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charset="0"/>
              <a:buNone/>
              <a:defRPr/>
            </a:pPr>
            <a:r>
              <a:rPr lang="en-GB" sz="4400" dirty="0" smtClean="0">
                <a:solidFill>
                  <a:schemeClr val="tx1">
                    <a:lumMod val="85000"/>
                    <a:lumOff val="15000"/>
                  </a:schemeClr>
                </a:solidFill>
              </a:rPr>
              <a:t>Tell your partner about a time when you have helped someone? Tell them about a time you have been helped. </a:t>
            </a:r>
            <a:endParaRPr lang="en-GB" sz="4400" dirty="0">
              <a:solidFill>
                <a:schemeClr val="tx1">
                  <a:lumMod val="85000"/>
                  <a:lumOff val="15000"/>
                </a:schemeClr>
              </a:solidFill>
            </a:endParaRPr>
          </a:p>
        </p:txBody>
      </p:sp>
      <p:pic>
        <p:nvPicPr>
          <p:cNvPr id="6147" name="Picture 6" descr="C:\Users\Sue\AppData\Local\Microsoft\Windows\Temporary Internet Files\Content.IE5\WRTOCHPC\MC900060327[1].wmf"/>
          <p:cNvPicPr>
            <a:picLocks noChangeAspect="1" noChangeArrowheads="1"/>
          </p:cNvPicPr>
          <p:nvPr/>
        </p:nvPicPr>
        <p:blipFill>
          <a:blip r:embed="rId3" cstate="print"/>
          <a:srcRect/>
          <a:stretch>
            <a:fillRect/>
          </a:stretch>
        </p:blipFill>
        <p:spPr bwMode="auto">
          <a:xfrm>
            <a:off x="539750" y="5084763"/>
            <a:ext cx="1804988" cy="12811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p:txBody>
          <a:bodyPr>
            <a:normAutofit lnSpcReduction="10000"/>
          </a:bodyPr>
          <a:lstStyle/>
          <a:p>
            <a:pPr>
              <a:buFont typeface="Arial" charset="0"/>
              <a:buNone/>
            </a:pPr>
            <a:r>
              <a:rPr lang="en-GB" altLang="en-US" sz="3600" b="1" dirty="0" smtClean="0"/>
              <a:t>Think:</a:t>
            </a:r>
          </a:p>
          <a:p>
            <a:pPr>
              <a:buFont typeface="Arial" charset="0"/>
              <a:buNone/>
            </a:pPr>
            <a:r>
              <a:rPr lang="en-GB" altLang="en-US" sz="4400" dirty="0" smtClean="0"/>
              <a:t>	</a:t>
            </a:r>
          </a:p>
          <a:p>
            <a:pPr>
              <a:buFont typeface="Arial" charset="0"/>
              <a:buNone/>
            </a:pPr>
            <a:r>
              <a:rPr lang="en-GB" altLang="en-US" sz="4400" dirty="0" smtClean="0"/>
              <a:t>If everyone in this room showed love and helped </a:t>
            </a:r>
          </a:p>
          <a:p>
            <a:pPr>
              <a:buFont typeface="Arial" charset="0"/>
              <a:buNone/>
            </a:pPr>
            <a:r>
              <a:rPr lang="en-GB" altLang="en-US" sz="4400" dirty="0" smtClean="0"/>
              <a:t>each other all the time – what </a:t>
            </a:r>
          </a:p>
          <a:p>
            <a:pPr>
              <a:buFont typeface="Arial" charset="0"/>
              <a:buNone/>
            </a:pPr>
            <a:r>
              <a:rPr lang="en-GB" altLang="en-US" sz="4400" dirty="0" smtClean="0"/>
              <a:t>would it be like?</a:t>
            </a:r>
          </a:p>
        </p:txBody>
      </p:sp>
      <p:pic>
        <p:nvPicPr>
          <p:cNvPr id="18435" name="Picture 4" descr="C:\Users\Sue\AppData\Local\Microsoft\Windows\Temporary Internet Files\Content.IE5\WRTOCHPC\MC900434667[1].wmf"/>
          <p:cNvPicPr>
            <a:picLocks noChangeAspect="1" noChangeArrowheads="1"/>
          </p:cNvPicPr>
          <p:nvPr/>
        </p:nvPicPr>
        <p:blipFill>
          <a:blip r:embed="rId3" cstate="print"/>
          <a:srcRect/>
          <a:stretch>
            <a:fillRect/>
          </a:stretch>
        </p:blipFill>
        <p:spPr bwMode="auto">
          <a:xfrm>
            <a:off x="2971800" y="304800"/>
            <a:ext cx="2995613" cy="2590800"/>
          </a:xfrm>
          <a:prstGeom prst="rect">
            <a:avLst/>
          </a:prstGeom>
          <a:noFill/>
          <a:ln w="9525">
            <a:noFill/>
            <a:miter lim="800000"/>
            <a:headEnd/>
            <a:tailEnd/>
          </a:ln>
        </p:spPr>
      </p:pic>
      <p:pic>
        <p:nvPicPr>
          <p:cNvPr id="18436" name="Picture 10" descr="C:\Users\Sue\AppData\Local\Microsoft\Windows\Temporary Internet Files\Content.IE5\WRTOCHPC\MC900366354[1].wmf"/>
          <p:cNvPicPr>
            <a:picLocks noChangeAspect="1" noChangeArrowheads="1"/>
          </p:cNvPicPr>
          <p:nvPr/>
        </p:nvPicPr>
        <p:blipFill>
          <a:blip r:embed="rId4" cstate="print"/>
          <a:srcRect/>
          <a:stretch>
            <a:fillRect/>
          </a:stretch>
        </p:blipFill>
        <p:spPr bwMode="auto">
          <a:xfrm>
            <a:off x="6477000" y="5105400"/>
            <a:ext cx="914400" cy="912813"/>
          </a:xfrm>
          <a:prstGeom prst="rect">
            <a:avLst/>
          </a:prstGeom>
          <a:noFill/>
          <a:ln w="9525">
            <a:noFill/>
            <a:miter lim="800000"/>
            <a:headEnd/>
            <a:tailEnd/>
          </a:ln>
        </p:spPr>
      </p:pic>
      <p:pic>
        <p:nvPicPr>
          <p:cNvPr id="5" name="Picture 6" descr="Heart, Love, Red, Valentine, Romantic, Romance, Glossy"/>
          <p:cNvPicPr>
            <a:picLocks noChangeAspect="1" noChangeArrowheads="1"/>
          </p:cNvPicPr>
          <p:nvPr/>
        </p:nvPicPr>
        <p:blipFill>
          <a:blip r:embed="rId5" cstate="print"/>
          <a:srcRect/>
          <a:stretch>
            <a:fillRect/>
          </a:stretch>
        </p:blipFill>
        <p:spPr bwMode="auto">
          <a:xfrm>
            <a:off x="6195119" y="304800"/>
            <a:ext cx="2948881" cy="2775418"/>
          </a:xfrm>
          <a:prstGeom prst="rect">
            <a:avLst/>
          </a:prstGeom>
          <a:noFill/>
        </p:spPr>
      </p:pic>
      <p:sp>
        <p:nvSpPr>
          <p:cNvPr id="6" name="TextBox 5"/>
          <p:cNvSpPr txBox="1"/>
          <p:nvPr/>
        </p:nvSpPr>
        <p:spPr>
          <a:xfrm>
            <a:off x="304800" y="304800"/>
            <a:ext cx="2590800" cy="523220"/>
          </a:xfrm>
          <a:prstGeom prst="rect">
            <a:avLst/>
          </a:prstGeom>
          <a:noFill/>
        </p:spPr>
        <p:txBody>
          <a:bodyPr wrap="square" rtlCol="0">
            <a:spAutoFit/>
          </a:bodyPr>
          <a:lstStyle/>
          <a:p>
            <a:r>
              <a:rPr lang="en-US" sz="2800" b="1" dirty="0" smtClean="0"/>
              <a:t>Going Forth</a:t>
            </a:r>
            <a:endParaRPr lang="en-US" sz="2800" b="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happy"/>
          <p:cNvPicPr>
            <a:picLocks noChangeAspect="1" noChangeArrowheads="1"/>
          </p:cNvPicPr>
          <p:nvPr/>
        </p:nvPicPr>
        <p:blipFill>
          <a:blip r:embed="rId2" cstate="print"/>
          <a:srcRect/>
          <a:stretch>
            <a:fillRect/>
          </a:stretch>
        </p:blipFill>
        <p:spPr bwMode="auto">
          <a:xfrm>
            <a:off x="1" y="6548"/>
            <a:ext cx="9144000" cy="685145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mage result for happy"/>
          <p:cNvPicPr>
            <a:picLocks noChangeAspect="1" noChangeArrowheads="1"/>
          </p:cNvPicPr>
          <p:nvPr/>
        </p:nvPicPr>
        <p:blipFill>
          <a:blip r:embed="rId2" cstate="print"/>
          <a:srcRect/>
          <a:stretch>
            <a:fillRect/>
          </a:stretch>
        </p:blipFill>
        <p:spPr bwMode="auto">
          <a:xfrm>
            <a:off x="0" y="1"/>
            <a:ext cx="5825066" cy="3276600"/>
          </a:xfrm>
          <a:prstGeom prst="rect">
            <a:avLst/>
          </a:prstGeom>
          <a:noFill/>
        </p:spPr>
      </p:pic>
      <p:pic>
        <p:nvPicPr>
          <p:cNvPr id="58372" name="Picture 4" descr="Image result for happy"/>
          <p:cNvPicPr>
            <a:picLocks noChangeAspect="1" noChangeArrowheads="1"/>
          </p:cNvPicPr>
          <p:nvPr/>
        </p:nvPicPr>
        <p:blipFill>
          <a:blip r:embed="rId3" cstate="print"/>
          <a:srcRect/>
          <a:stretch>
            <a:fillRect/>
          </a:stretch>
        </p:blipFill>
        <p:spPr bwMode="auto">
          <a:xfrm>
            <a:off x="0" y="3295649"/>
            <a:ext cx="4953000" cy="3562351"/>
          </a:xfrm>
          <a:prstGeom prst="rect">
            <a:avLst/>
          </a:prstGeom>
          <a:noFill/>
        </p:spPr>
      </p:pic>
      <p:pic>
        <p:nvPicPr>
          <p:cNvPr id="58376" name="Picture 8" descr="Image result for happy"/>
          <p:cNvPicPr>
            <a:picLocks noChangeAspect="1" noChangeArrowheads="1"/>
          </p:cNvPicPr>
          <p:nvPr/>
        </p:nvPicPr>
        <p:blipFill>
          <a:blip r:embed="rId4" cstate="print"/>
          <a:srcRect/>
          <a:stretch>
            <a:fillRect/>
          </a:stretch>
        </p:blipFill>
        <p:spPr bwMode="auto">
          <a:xfrm>
            <a:off x="5029200" y="3429000"/>
            <a:ext cx="3886200" cy="3276600"/>
          </a:xfrm>
          <a:prstGeom prst="rect">
            <a:avLst/>
          </a:prstGeom>
          <a:noFill/>
        </p:spPr>
      </p:pic>
      <p:pic>
        <p:nvPicPr>
          <p:cNvPr id="58378" name="Picture 10" descr="Image result for happy world"/>
          <p:cNvPicPr>
            <a:picLocks noChangeAspect="1" noChangeArrowheads="1"/>
          </p:cNvPicPr>
          <p:nvPr/>
        </p:nvPicPr>
        <p:blipFill>
          <a:blip r:embed="rId5" cstate="print"/>
          <a:srcRect/>
          <a:stretch>
            <a:fillRect/>
          </a:stretch>
        </p:blipFill>
        <p:spPr bwMode="auto">
          <a:xfrm>
            <a:off x="5562600" y="0"/>
            <a:ext cx="3381375" cy="3381375"/>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TotalTime>
  <Words>851</Words>
  <Application>Microsoft Office PowerPoint</Application>
  <PresentationFormat>On-screen Show (4:3)</PresentationFormat>
  <Paragraphs>75</Paragraphs>
  <Slides>24</Slides>
  <Notes>10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keegan</dc:creator>
  <cp:lastModifiedBy>john keegan</cp:lastModifiedBy>
  <cp:revision>19</cp:revision>
  <dcterms:created xsi:type="dcterms:W3CDTF">2018-04-17T19:36:10Z</dcterms:created>
  <dcterms:modified xsi:type="dcterms:W3CDTF">2018-04-17T22:24:12Z</dcterms:modified>
</cp:coreProperties>
</file>