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FBF5BE-2103-5F94-3991-9F3A17012A1D}" v="577" dt="2021-10-28T11:27:24.878"/>
    <p1510:client id="{817A018B-0C5A-414A-B21D-BDBF73F1739D}" v="227" dt="2021-10-28T09:18:15.363"/>
    <p1510:client id="{89DD9383-D1B7-08C7-505C-9E44B3556DF0}" v="782" dt="2021-10-28T12:00:29.3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microsoft.com/office/2015/10/relationships/revisionInfo" Target="revisionInfo.xml" Id="rId8" /><Relationship Type="http://schemas.openxmlformats.org/officeDocument/2006/relationships/presProps" Target="presProps.xml" Id="rId3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tableStyles" Target="tableStyles.xml" Id="rId6" /><Relationship Type="http://schemas.openxmlformats.org/officeDocument/2006/relationships/theme" Target="theme/theme1.xml" Id="rId5" /><Relationship Type="http://schemas.openxmlformats.org/officeDocument/2006/relationships/viewProps" Target="viewProps.xml" Id="rId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426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528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692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416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83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171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045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166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979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61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628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1611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1ECAB1E8-8195-4748-BE71-FF806D8689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7" name="!!text rectangle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4279383" cy="5495925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C0EDAF-7434-4AC5-B6A7-7529118A3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818" y="724619"/>
            <a:ext cx="4100142" cy="1590233"/>
          </a:xfrm>
        </p:spPr>
        <p:txBody>
          <a:bodyPr>
            <a:normAutofit fontScale="90000"/>
          </a:bodyPr>
          <a:lstStyle/>
          <a:p>
            <a:r>
              <a:rPr lang="en-US" sz="2800">
                <a:cs typeface="Calibri Light"/>
              </a:rPr>
              <a:t>Starry Night</a:t>
            </a:r>
            <a:br>
              <a:rPr lang="en-US" sz="2800" dirty="0">
                <a:cs typeface="Calibri Light"/>
              </a:rPr>
            </a:br>
            <a:r>
              <a:rPr lang="en-US" sz="1200">
                <a:ea typeface="+mj-lt"/>
                <a:cs typeface="+mj-lt"/>
              </a:rPr>
              <a:t>This</a:t>
            </a:r>
            <a:r>
              <a:rPr lang="en-US" sz="1200">
                <a:latin typeface="Calibri"/>
                <a:cs typeface="Calibri"/>
              </a:rPr>
              <a:t> project explores the differences in the world at night compared to during the day. It teaches children about the importance of a good night’s sleep, and helps them to discover what is happening in the world while they are sleeping,</a:t>
            </a:r>
            <a:r>
              <a:rPr lang="en-US" sz="1800" dirty="0">
                <a:latin typeface="Calibri"/>
                <a:cs typeface="Calibri"/>
              </a:rPr>
              <a:t> </a:t>
            </a:r>
            <a:r>
              <a:rPr lang="en-US" sz="1200">
                <a:latin typeface="Calibri"/>
                <a:cs typeface="Calibri"/>
              </a:rPr>
              <a:t>including finding out about nocturnal animals</a:t>
            </a:r>
            <a:br>
              <a:rPr lang="en-US" sz="2800" dirty="0">
                <a:cs typeface="Calibri Light"/>
              </a:rPr>
            </a:br>
            <a:endParaRPr lang="en-US" sz="2800"/>
          </a:p>
        </p:txBody>
      </p:sp>
      <p:sp>
        <p:nvSpPr>
          <p:cNvPr id="29" name="!!accent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043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9" y="2121408"/>
            <a:ext cx="3328416" cy="9144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12" descr="A picture containing nature, night sky&#10;&#10;Description automatically generated">
            <a:extLst>
              <a:ext uri="{FF2B5EF4-FFF2-40B4-BE49-F238E27FC236}">
                <a16:creationId xmlns:a16="http://schemas.microsoft.com/office/drawing/2014/main" id="{0075AE1B-8A26-445A-85A4-C34C0FB382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51" r="1031" b="-1"/>
          <a:stretch/>
        </p:blipFill>
        <p:spPr>
          <a:xfrm>
            <a:off x="5124450" y="634382"/>
            <a:ext cx="6657213" cy="5495162"/>
          </a:xfrm>
          <a:prstGeom prst="rect">
            <a:avLst/>
          </a:prstGeom>
        </p:spPr>
      </p:pic>
      <p:pic>
        <p:nvPicPr>
          <p:cNvPr id="5" name="Picture 2" descr="A picture containing calendar&#10;&#10;Description automatically generated">
            <a:extLst>
              <a:ext uri="{FF2B5EF4-FFF2-40B4-BE49-F238E27FC236}">
                <a16:creationId xmlns:a16="http://schemas.microsoft.com/office/drawing/2014/main" id="{54DD28DE-A833-42D4-9A02-E8AF35A56D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258" y="2206851"/>
            <a:ext cx="1002243" cy="1174298"/>
          </a:xfrm>
          <a:prstGeom prst="rect">
            <a:avLst/>
          </a:prstGeom>
        </p:spPr>
      </p:pic>
      <p:pic>
        <p:nvPicPr>
          <p:cNvPr id="6" name="Picture 9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50944937-BC57-4777-8CCE-9C6912E2E2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5858" y="2257349"/>
            <a:ext cx="999522" cy="1133779"/>
          </a:xfrm>
          <a:prstGeom prst="rect">
            <a:avLst/>
          </a:prstGeom>
        </p:spPr>
      </p:pic>
      <p:pic>
        <p:nvPicPr>
          <p:cNvPr id="7" name="Picture 10" descr="A picture containing text, bird, parrot&#10;&#10;Description automatically generated">
            <a:extLst>
              <a:ext uri="{FF2B5EF4-FFF2-40B4-BE49-F238E27FC236}">
                <a16:creationId xmlns:a16="http://schemas.microsoft.com/office/drawing/2014/main" id="{27B04C56-1F13-4CAB-B786-DEDEC04B9A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8327" y="2203449"/>
            <a:ext cx="1215724" cy="1205291"/>
          </a:xfrm>
          <a:prstGeom prst="rect">
            <a:avLst/>
          </a:prstGeom>
        </p:spPr>
      </p:pic>
      <p:pic>
        <p:nvPicPr>
          <p:cNvPr id="9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87F10967-2F3B-48DF-8E93-FB98177AC7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437" y="3388105"/>
            <a:ext cx="1025981" cy="928463"/>
          </a:xfrm>
          <a:prstGeom prst="rect">
            <a:avLst/>
          </a:prstGeom>
        </p:spPr>
      </p:pic>
      <p:pic>
        <p:nvPicPr>
          <p:cNvPr id="13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2A3EC209-E112-4539-B7D0-19677F92B3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9782" y="2243137"/>
            <a:ext cx="944338" cy="1138012"/>
          </a:xfrm>
          <a:prstGeom prst="rect">
            <a:avLst/>
          </a:prstGeom>
        </p:spPr>
      </p:pic>
      <p:pic>
        <p:nvPicPr>
          <p:cNvPr id="15" name="Picture 21" descr="A picture containing text&#10;&#10;Description automatically generated">
            <a:extLst>
              <a:ext uri="{FF2B5EF4-FFF2-40B4-BE49-F238E27FC236}">
                <a16:creationId xmlns:a16="http://schemas.microsoft.com/office/drawing/2014/main" id="{6E418333-A4A0-46A7-8655-A60013E1A1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0495" y="333829"/>
            <a:ext cx="1678820" cy="12312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B9DF39E-7654-46D7-9583-1AA917995449}"/>
              </a:ext>
            </a:extLst>
          </p:cNvPr>
          <p:cNvSpPr txBox="1"/>
          <p:nvPr/>
        </p:nvSpPr>
        <p:spPr>
          <a:xfrm>
            <a:off x="5389638" y="3950304"/>
            <a:ext cx="274320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cs typeface="Calibri"/>
              </a:rPr>
              <a:t>Expressive Arts</a:t>
            </a:r>
          </a:p>
          <a:p>
            <a:r>
              <a:rPr lang="en-US" sz="1200" dirty="0">
                <a:ea typeface="+mn-lt"/>
                <a:cs typeface="+mn-lt"/>
              </a:rPr>
              <a:t>Create their own Starry night pictures </a:t>
            </a:r>
          </a:p>
          <a:p>
            <a:endParaRPr lang="en-US" dirty="0">
              <a:ea typeface="+mn-lt"/>
              <a:cs typeface="+mn-lt"/>
            </a:endParaRPr>
          </a:p>
          <a:p>
            <a:r>
              <a:rPr lang="en-US" sz="1200" dirty="0">
                <a:ea typeface="+mn-lt"/>
                <a:cs typeface="+mn-lt"/>
              </a:rPr>
              <a:t>Construct simple structures and models using a range of materials = space rockets and buggies</a:t>
            </a:r>
          </a:p>
          <a:p>
            <a:endParaRPr lang="en-US" sz="1200" dirty="0">
              <a:cs typeface="Calibri"/>
            </a:endParaRPr>
          </a:p>
          <a:p>
            <a:r>
              <a:rPr lang="en-US" sz="1200" dirty="0">
                <a:cs typeface="Calibri"/>
              </a:rPr>
              <a:t>Singing lullabies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E2026F-FF0F-4297-B26E-11CC5D0A52AF}"/>
              </a:ext>
            </a:extLst>
          </p:cNvPr>
          <p:cNvSpPr txBox="1"/>
          <p:nvPr/>
        </p:nvSpPr>
        <p:spPr>
          <a:xfrm>
            <a:off x="5038876" y="720876"/>
            <a:ext cx="3263295" cy="184665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/>
              <a:t>Science and Technology</a:t>
            </a:r>
            <a:endParaRPr lang="en-US" b="1" dirty="0">
              <a:cs typeface="Calibri"/>
            </a:endParaRPr>
          </a:p>
          <a:p>
            <a:r>
              <a:rPr lang="en-US" sz="1200" dirty="0">
                <a:cs typeface="Calibri"/>
              </a:rPr>
              <a:t>Which animals come out at night?.</a:t>
            </a:r>
          </a:p>
          <a:p>
            <a:r>
              <a:rPr lang="en-US" sz="1200" dirty="0">
                <a:ea typeface="+mn-lt"/>
                <a:cs typeface="+mn-lt"/>
              </a:rPr>
              <a:t>Comparing day and night sounds.</a:t>
            </a:r>
          </a:p>
          <a:p>
            <a:r>
              <a:rPr lang="en-US" sz="1200" dirty="0">
                <a:ea typeface="+mn-lt"/>
                <a:cs typeface="+mn-lt"/>
              </a:rPr>
              <a:t>How are shadows made?</a:t>
            </a:r>
          </a:p>
          <a:p>
            <a:r>
              <a:rPr lang="en-US" sz="1200" dirty="0">
                <a:ea typeface="+mn-lt"/>
                <a:cs typeface="+mn-lt"/>
              </a:rPr>
              <a:t>Explore and describe electrical and non-electrical light sources.</a:t>
            </a:r>
          </a:p>
          <a:p>
            <a:r>
              <a:rPr lang="en-US" sz="1200" dirty="0">
                <a:cs typeface="Calibri"/>
              </a:rPr>
              <a:t>How does the moon change?</a:t>
            </a:r>
          </a:p>
          <a:p>
            <a:endParaRPr lang="en-US" sz="1200" dirty="0">
              <a:cs typeface="Calibri"/>
            </a:endParaRPr>
          </a:p>
          <a:p>
            <a:endParaRPr lang="en-US" sz="1200" dirty="0">
              <a:cs typeface="Calibri"/>
            </a:endParaRPr>
          </a:p>
        </p:txBody>
      </p:sp>
      <p:pic>
        <p:nvPicPr>
          <p:cNvPr id="18" name="Picture 11" descr="A picture containing outdoor, drawing&#10;&#10;Description automatically generated">
            <a:extLst>
              <a:ext uri="{FF2B5EF4-FFF2-40B4-BE49-F238E27FC236}">
                <a16:creationId xmlns:a16="http://schemas.microsoft.com/office/drawing/2014/main" id="{B1F19F47-8DA7-4E67-9D17-E793FECE46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69160" y="4046655"/>
            <a:ext cx="1182915" cy="73621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2009E72-86F5-43FC-8485-4AC9267CDEB6}"/>
              </a:ext>
            </a:extLst>
          </p:cNvPr>
          <p:cNvSpPr txBox="1"/>
          <p:nvPr/>
        </p:nvSpPr>
        <p:spPr>
          <a:xfrm>
            <a:off x="1432228" y="3379560"/>
            <a:ext cx="3239105" cy="11387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ea typeface="+mn-lt"/>
                <a:cs typeface="+mn-lt"/>
              </a:rPr>
              <a:t>Language, literacy and Communication</a:t>
            </a:r>
            <a:endParaRPr lang="en-US" sz="1400" b="1" dirty="0">
              <a:cs typeface="Calibri" panose="020F0502020204030204"/>
            </a:endParaRPr>
          </a:p>
          <a:p>
            <a:r>
              <a:rPr lang="en-US" sz="1200" dirty="0">
                <a:ea typeface="+mn-lt"/>
                <a:cs typeface="+mn-lt"/>
              </a:rPr>
              <a:t>Talk about stories, characters and settings and make connections with events in their own lives or other familiar stories. </a:t>
            </a:r>
            <a:endParaRPr lang="en-US" dirty="0"/>
          </a:p>
        </p:txBody>
      </p:sp>
      <p:pic>
        <p:nvPicPr>
          <p:cNvPr id="21" name="Picture 21">
            <a:extLst>
              <a:ext uri="{FF2B5EF4-FFF2-40B4-BE49-F238E27FC236}">
                <a16:creationId xmlns:a16="http://schemas.microsoft.com/office/drawing/2014/main" id="{9C638903-F50E-45A6-B8F3-55EFAA06B43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54888" y="5073650"/>
            <a:ext cx="1500415" cy="105289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22F7900-BA67-4442-85AD-2C4617E8EA40}"/>
              </a:ext>
            </a:extLst>
          </p:cNvPr>
          <p:cNvSpPr txBox="1"/>
          <p:nvPr/>
        </p:nvSpPr>
        <p:spPr>
          <a:xfrm>
            <a:off x="9449102" y="667959"/>
            <a:ext cx="27432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cs typeface="Calibri"/>
              </a:rPr>
              <a:t>Health and Wellbeing</a:t>
            </a:r>
          </a:p>
          <a:p>
            <a:r>
              <a:rPr lang="en-US" sz="1200" dirty="0">
                <a:cs typeface="Calibri"/>
              </a:rPr>
              <a:t>There</a:t>
            </a:r>
            <a:r>
              <a:rPr lang="en-US" sz="1200" dirty="0">
                <a:ea typeface="+mn-lt"/>
                <a:cs typeface="+mn-lt"/>
              </a:rPr>
              <a:t> are adults in our community who work at night-time to help us</a:t>
            </a:r>
          </a:p>
          <a:p>
            <a:r>
              <a:rPr lang="en-US" sz="1200" dirty="0">
                <a:ea typeface="+mn-lt"/>
                <a:cs typeface="+mn-lt"/>
              </a:rPr>
              <a:t>Bed-time routines </a:t>
            </a:r>
          </a:p>
          <a:p>
            <a:r>
              <a:rPr lang="en-US" sz="1200" dirty="0">
                <a:ea typeface="+mn-lt"/>
                <a:cs typeface="+mn-lt"/>
              </a:rPr>
              <a:t>Discussing feelings about the dark. </a:t>
            </a:r>
            <a:endParaRPr lang="en-US" sz="12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816AFA-DB36-4A3A-A34E-185DF5755D46}"/>
              </a:ext>
            </a:extLst>
          </p:cNvPr>
          <p:cNvSpPr txBox="1"/>
          <p:nvPr/>
        </p:nvSpPr>
        <p:spPr>
          <a:xfrm>
            <a:off x="5128834" y="2201786"/>
            <a:ext cx="2743200" cy="892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600" b="1" dirty="0">
                <a:cs typeface="Calibri"/>
              </a:rPr>
              <a:t>Humanities</a:t>
            </a:r>
          </a:p>
          <a:p>
            <a:r>
              <a:rPr lang="en-US" sz="1200" dirty="0">
                <a:cs typeface="Calibri"/>
              </a:rPr>
              <a:t>Stories from the past , moon landings.</a:t>
            </a:r>
          </a:p>
          <a:p>
            <a:r>
              <a:rPr lang="en-US" sz="1200" dirty="0">
                <a:cs typeface="Calibri"/>
              </a:rPr>
              <a:t>Different seasons , shorter days, longer nights.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C9D0D48-4A74-4F76-9A65-43E96CB0AC5A}"/>
              </a:ext>
            </a:extLst>
          </p:cNvPr>
          <p:cNvSpPr txBox="1"/>
          <p:nvPr/>
        </p:nvSpPr>
        <p:spPr>
          <a:xfrm>
            <a:off x="9565519" y="1872948"/>
            <a:ext cx="2743200" cy="18774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cs typeface="Calibri"/>
              </a:rPr>
              <a:t>Mathematics and Numeracy</a:t>
            </a:r>
            <a:endParaRPr lang="en-US" dirty="0"/>
          </a:p>
          <a:p>
            <a:r>
              <a:rPr lang="en-US" sz="1200" dirty="0">
                <a:ea typeface="+mn-lt"/>
                <a:cs typeface="+mn-lt"/>
              </a:rPr>
              <a:t>Explore addition and subtraction with numbers to 10.</a:t>
            </a:r>
            <a:endParaRPr lang="en-US" sz="1200" dirty="0">
              <a:cs typeface="Calibri"/>
            </a:endParaRPr>
          </a:p>
          <a:p>
            <a:r>
              <a:rPr lang="en-US" sz="1200" dirty="0">
                <a:ea typeface="+mn-lt"/>
                <a:cs typeface="+mn-lt"/>
              </a:rPr>
              <a:t>Double quantities within 10 and explore how to share amounts evenly.</a:t>
            </a:r>
          </a:p>
          <a:p>
            <a:r>
              <a:rPr lang="en-US" sz="1200" dirty="0">
                <a:ea typeface="+mn-lt"/>
                <a:cs typeface="+mn-lt"/>
              </a:rPr>
              <a:t>Explore the composition of numbers to 10 and compare numbers.</a:t>
            </a:r>
          </a:p>
          <a:p>
            <a:r>
              <a:rPr lang="en-US" sz="1200" dirty="0">
                <a:cs typeface="Calibri"/>
              </a:rPr>
              <a:t>Counting forwards and backwards.</a:t>
            </a:r>
          </a:p>
          <a:p>
            <a:endParaRPr lang="en-US" sz="1600" b="1" dirty="0">
              <a:cs typeface="Calibri"/>
            </a:endParaRPr>
          </a:p>
        </p:txBody>
      </p:sp>
      <p:pic>
        <p:nvPicPr>
          <p:cNvPr id="3" name="Picture 5" descr="A picture containing text, indoor, floor, several&#10;&#10;Description automatically generated">
            <a:extLst>
              <a:ext uri="{FF2B5EF4-FFF2-40B4-BE49-F238E27FC236}">
                <a16:creationId xmlns:a16="http://schemas.microsoft.com/office/drawing/2014/main" id="{117551E8-C476-4308-8675-360BA1A059B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62496" y="4633899"/>
            <a:ext cx="2077962" cy="15453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0E357E-6628-483A-A206-E435C1418178}"/>
              </a:ext>
            </a:extLst>
          </p:cNvPr>
          <p:cNvSpPr txBox="1"/>
          <p:nvPr/>
        </p:nvSpPr>
        <p:spPr>
          <a:xfrm>
            <a:off x="9342514" y="4153656"/>
            <a:ext cx="285205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Space Role Play Area</a:t>
            </a:r>
          </a:p>
        </p:txBody>
      </p:sp>
      <p:pic>
        <p:nvPicPr>
          <p:cNvPr id="14" name="Picture 15" descr="A picture containing ground, outdoor&#10;&#10;Description automatically generated">
            <a:extLst>
              <a:ext uri="{FF2B5EF4-FFF2-40B4-BE49-F238E27FC236}">
                <a16:creationId xmlns:a16="http://schemas.microsoft.com/office/drawing/2014/main" id="{1327E93E-D5F7-43B3-BBC2-925FFDE9DDC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87733" y="2044047"/>
            <a:ext cx="1884438" cy="106447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BD15833-946B-4FE4-8D7D-E3245636E62A}"/>
              </a:ext>
            </a:extLst>
          </p:cNvPr>
          <p:cNvSpPr txBox="1"/>
          <p:nvPr/>
        </p:nvSpPr>
        <p:spPr>
          <a:xfrm>
            <a:off x="426055" y="4526340"/>
            <a:ext cx="4243009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cs typeface="Calibri"/>
              </a:rPr>
              <a:t>Glossary</a:t>
            </a:r>
          </a:p>
          <a:p>
            <a:r>
              <a:rPr lang="en-US" dirty="0">
                <a:cs typeface="Calibri"/>
              </a:rPr>
              <a:t>Day, night, dark, light, moon, stars, space, seasons, rocket, nocturnal, night shifts, health, sleep.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pic>
        <p:nvPicPr>
          <p:cNvPr id="17" name="Picture 18">
            <a:extLst>
              <a:ext uri="{FF2B5EF4-FFF2-40B4-BE49-F238E27FC236}">
                <a16:creationId xmlns:a16="http://schemas.microsoft.com/office/drawing/2014/main" id="{A44A21D1-6B2F-49A4-9F4F-FB54597930E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35751" y="2892122"/>
            <a:ext cx="1438880" cy="106166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3EFCB44-5B27-4F5C-8E23-11104E21A532}"/>
              </a:ext>
            </a:extLst>
          </p:cNvPr>
          <p:cNvSpPr txBox="1"/>
          <p:nvPr/>
        </p:nvSpPr>
        <p:spPr>
          <a:xfrm>
            <a:off x="774548" y="452"/>
            <a:ext cx="6819293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cs typeface="Calibri"/>
              </a:rPr>
              <a:t>Big question – What happens when I sleep?</a:t>
            </a:r>
          </a:p>
        </p:txBody>
      </p:sp>
    </p:spTree>
    <p:extLst>
      <p:ext uri="{BB962C8B-B14F-4D97-AF65-F5344CB8AC3E}">
        <p14:creationId xmlns:p14="http://schemas.microsoft.com/office/powerpoint/2010/main" val="958517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Starry Night This project explores the differences in the world at night compared to during the day. It teaches children about the importance of a good night’s sleep, and helps them to discover what is happening in the world while they are sleeping, including finding out about nocturnal animals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325</cp:revision>
  <dcterms:created xsi:type="dcterms:W3CDTF">2021-10-28T08:22:47Z</dcterms:created>
  <dcterms:modified xsi:type="dcterms:W3CDTF">2021-10-28T12:00:29Z</dcterms:modified>
</cp:coreProperties>
</file>