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02" r:id="rId2"/>
    <p:sldId id="303" r:id="rId3"/>
    <p:sldId id="304" r:id="rId4"/>
    <p:sldId id="305" r:id="rId5"/>
    <p:sldId id="306" r:id="rId6"/>
    <p:sldId id="307" r:id="rId7"/>
    <p:sldId id="308" r:id="rId8"/>
    <p:sldId id="319" r:id="rId9"/>
    <p:sldId id="257" r:id="rId10"/>
    <p:sldId id="313" r:id="rId11"/>
    <p:sldId id="314" r:id="rId12"/>
    <p:sldId id="317" r:id="rId13"/>
    <p:sldId id="320" r:id="rId14"/>
    <p:sldId id="315" r:id="rId15"/>
    <p:sldId id="321" r:id="rId16"/>
    <p:sldId id="316" r:id="rId17"/>
    <p:sldId id="318" r:id="rId18"/>
    <p:sldId id="309" r:id="rId19"/>
    <p:sldId id="311" r:id="rId20"/>
    <p:sldId id="26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783" autoAdjust="0"/>
    <p:restoredTop sz="94660"/>
  </p:normalViewPr>
  <p:slideViewPr>
    <p:cSldViewPr>
      <p:cViewPr varScale="1">
        <p:scale>
          <a:sx n="69" d="100"/>
          <a:sy n="69" d="100"/>
        </p:scale>
        <p:origin x="-8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74EB4B-75FB-4B9D-BA07-8C382923E23B}" type="datetimeFigureOut">
              <a:rPr lang="en-US" smtClean="0"/>
              <a:pPr/>
              <a:t>9/11/2018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FA1251-D327-4B7C-A758-8BDE4BCB1532}" type="slidenum">
              <a:rPr lang="en-US" smtClean="0"/>
              <a:pPr/>
              <a:t>‹#›</a:t>
            </a:fld>
            <a:endParaRPr lang="en-US"/>
          </a:p>
        </p:txBody>
      </p:sp>
    </p:spTree>
    <p:extLst>
      <p:ext uri="{BB962C8B-B14F-4D97-AF65-F5344CB8AC3E}">
        <p14:creationId xmlns:p14="http://schemas.microsoft.com/office/powerpoint/2010/main" val="20191407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a:t>
            </a:r>
            <a:r>
              <a:rPr lang="en-GB" altLang="en-US" smtClean="0"/>
              <a:t>: Ask the class now to think carefully about this question for a few moments. ‘If everyone in this room helped each other all the time what would it be like? </a:t>
            </a:r>
          </a:p>
        </p:txBody>
      </p:sp>
      <p:sp>
        <p:nvSpPr>
          <p:cNvPr id="4" name="Slide Number Placeholder 3"/>
          <p:cNvSpPr>
            <a:spLocks noGrp="1"/>
          </p:cNvSpPr>
          <p:nvPr>
            <p:ph type="sldNum" sz="quarter" idx="5"/>
          </p:nvPr>
        </p:nvSpPr>
        <p:spPr/>
        <p:txBody>
          <a:bodyPr/>
          <a:lstStyle/>
          <a:p>
            <a:pPr>
              <a:defRPr/>
            </a:pPr>
            <a:fld id="{EBFCADE8-1087-4426-B469-CBA526A4D2C9}" type="slidenum">
              <a:rPr lang="en-GB" smtClean="0"/>
              <a:pPr>
                <a:defRPr/>
              </a:pPr>
              <a:t>20</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9/11/2018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9/11/2018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D55137-0A0C-4F3E-8318-C5F7CC6C2CAD}" type="datetimeFigureOut">
              <a:rPr lang="en-US" smtClean="0"/>
              <a:pPr/>
              <a:t>9/11/2018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D55137-0A0C-4F3E-8318-C5F7CC6C2CAD}" type="datetimeFigureOut">
              <a:rPr lang="en-US" smtClean="0"/>
              <a:pPr/>
              <a:t>9/11/2018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D55137-0A0C-4F3E-8318-C5F7CC6C2CAD}" type="datetimeFigureOut">
              <a:rPr lang="en-US" smtClean="0"/>
              <a:pPr/>
              <a:t>9/11/2018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D55137-0A0C-4F3E-8318-C5F7CC6C2CAD}" type="datetimeFigureOut">
              <a:rPr lang="en-US" smtClean="0"/>
              <a:pPr/>
              <a:t>9/11/2018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55137-0A0C-4F3E-8318-C5F7CC6C2CAD}" type="datetimeFigureOut">
              <a:rPr lang="en-US" smtClean="0"/>
              <a:pPr/>
              <a:t>9/11/2018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9/11/2018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9/11/2018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9/11/2018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9/11/2018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55137-0A0C-4F3E-8318-C5F7CC6C2CAD}" type="datetimeFigureOut">
              <a:rPr lang="en-US" smtClean="0"/>
              <a:pPr/>
              <a:t>9/11/2018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9D4E6-84DA-49F8-8774-A611C978278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...running a race</a:t>
            </a:r>
            <a:endParaRPr lang="en-GB" dirty="0"/>
          </a:p>
        </p:txBody>
      </p:sp>
      <p:pic>
        <p:nvPicPr>
          <p:cNvPr id="25602" name="Picture 2" descr="http://sfg.digital/wp-content/uploads/2015/08/Starting-blocks-014.jpg"/>
          <p:cNvPicPr>
            <a:picLocks noChangeAspect="1" noChangeArrowheads="1"/>
          </p:cNvPicPr>
          <p:nvPr/>
        </p:nvPicPr>
        <p:blipFill>
          <a:blip r:embed="rId2" cstate="print"/>
          <a:srcRect/>
          <a:stretch>
            <a:fillRect/>
          </a:stretch>
        </p:blipFill>
        <p:spPr bwMode="auto">
          <a:xfrm>
            <a:off x="1308682" y="1717153"/>
            <a:ext cx="6295588" cy="503534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...chicks hatching from an egg</a:t>
            </a:r>
            <a:endParaRPr lang="en-GB" dirty="0"/>
          </a:p>
        </p:txBody>
      </p:sp>
      <p:pic>
        <p:nvPicPr>
          <p:cNvPr id="26626" name="Picture 2" descr="http://www.almanac.com/sites/default/files/d6/images/chicks.jpg"/>
          <p:cNvPicPr>
            <a:picLocks noChangeAspect="1" noChangeArrowheads="1"/>
          </p:cNvPicPr>
          <p:nvPr/>
        </p:nvPicPr>
        <p:blipFill>
          <a:blip r:embed="rId2" cstate="print"/>
          <a:srcRect/>
          <a:stretch>
            <a:fillRect/>
          </a:stretch>
        </p:blipFill>
        <p:spPr bwMode="auto">
          <a:xfrm>
            <a:off x="1369799" y="1585184"/>
            <a:ext cx="5735337" cy="478776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born kittens</a:t>
            </a:r>
            <a:endParaRPr lang="en-GB" dirty="0"/>
          </a:p>
        </p:txBody>
      </p:sp>
      <p:pic>
        <p:nvPicPr>
          <p:cNvPr id="1026" name="Picture 2" descr="https://blazepress.com/.image/t_share/MTM0NDkxMDc1NTU2NTI2MDkw/cat-mums-and-kittens-7jpg.jpg"/>
          <p:cNvPicPr>
            <a:picLocks noChangeAspect="1" noChangeArrowheads="1"/>
          </p:cNvPicPr>
          <p:nvPr/>
        </p:nvPicPr>
        <p:blipFill>
          <a:blip r:embed="rId2" cstate="print"/>
          <a:srcRect/>
          <a:stretch>
            <a:fillRect/>
          </a:stretch>
        </p:blipFill>
        <p:spPr bwMode="auto">
          <a:xfrm>
            <a:off x="1240052" y="1758178"/>
            <a:ext cx="5883618" cy="428196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to fly</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50773" y="1756807"/>
            <a:ext cx="4389608" cy="389478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born baby</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3768" y="1624926"/>
            <a:ext cx="4791637" cy="419772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...caterpillar to butterfly</a:t>
            </a:r>
            <a:endParaRPr lang="en-GB" dirty="0"/>
          </a:p>
        </p:txBody>
      </p:sp>
      <p:pic>
        <p:nvPicPr>
          <p:cNvPr id="28674" name="Picture 2" descr="https://media.licdn.com/mpr/mpr/AAEAAQAAAAAAAATjAAAAJGM1OGUzY2IwLWMwYTgtNDFlNC04MTU1LWY3MWUzMTllYTcwNg.jpg"/>
          <p:cNvPicPr>
            <a:picLocks noChangeAspect="1" noChangeArrowheads="1"/>
          </p:cNvPicPr>
          <p:nvPr/>
        </p:nvPicPr>
        <p:blipFill>
          <a:blip r:embed="rId2" cstate="print"/>
          <a:srcRect/>
          <a:stretch>
            <a:fillRect/>
          </a:stretch>
        </p:blipFill>
        <p:spPr bwMode="auto">
          <a:xfrm>
            <a:off x="1202982" y="1609896"/>
            <a:ext cx="6081326" cy="464751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...Happy New Year</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0335" y="1584102"/>
            <a:ext cx="5799999" cy="4330666"/>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1371600"/>
            <a:ext cx="6934200" cy="2308324"/>
          </a:xfrm>
          <a:prstGeom prst="rect">
            <a:avLst/>
          </a:prstGeom>
          <a:noFill/>
        </p:spPr>
        <p:txBody>
          <a:bodyPr wrap="square" rtlCol="0">
            <a:spAutoFit/>
          </a:bodyPr>
          <a:lstStyle/>
          <a:p>
            <a:r>
              <a:rPr lang="en-US" sz="7200" dirty="0" smtClean="0"/>
              <a:t>What do they all have in common?</a:t>
            </a:r>
            <a:endParaRPr lang="en-US" sz="7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2828836"/>
            <a:ext cx="4572000" cy="369332"/>
          </a:xfrm>
          <a:prstGeom prst="rect">
            <a:avLst/>
          </a:prstGeom>
        </p:spPr>
        <p:txBody>
          <a:bodyPr>
            <a:spAutoFit/>
          </a:bodyPr>
          <a:lstStyle/>
          <a:p>
            <a:r>
              <a:rPr lang="en-US" dirty="0"/>
              <a:t> </a:t>
            </a:r>
          </a:p>
        </p:txBody>
      </p:sp>
      <p:sp>
        <p:nvSpPr>
          <p:cNvPr id="5" name="Rectangle 4"/>
          <p:cNvSpPr/>
          <p:nvPr/>
        </p:nvSpPr>
        <p:spPr>
          <a:xfrm>
            <a:off x="1524000" y="228600"/>
            <a:ext cx="3496120" cy="923330"/>
          </a:xfrm>
          <a:prstGeom prst="rect">
            <a:avLst/>
          </a:prstGeom>
          <a:noFill/>
        </p:spPr>
        <p:txBody>
          <a:bodyPr wrap="square" lIns="91440" tIns="45720" rIns="91440" bIns="45720">
            <a:spAutoFit/>
          </a:bodyPr>
          <a:lstStyle/>
          <a:p>
            <a:pPr algn="ctr"/>
            <a:r>
              <a:rPr lang="en-US"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Myself</a:t>
            </a:r>
            <a:endParaRPr lang="en-US"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6" name="Rectangle 5"/>
          <p:cNvSpPr/>
          <p:nvPr/>
        </p:nvSpPr>
        <p:spPr>
          <a:xfrm rot="1844528">
            <a:off x="1988086" y="4073347"/>
            <a:ext cx="2412841"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Loving</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Rectangle 6"/>
          <p:cNvSpPr/>
          <p:nvPr/>
        </p:nvSpPr>
        <p:spPr>
          <a:xfrm>
            <a:off x="1477737" y="1676400"/>
            <a:ext cx="3000693" cy="923330"/>
          </a:xfrm>
          <a:prstGeom prst="rect">
            <a:avLst/>
          </a:prstGeom>
          <a:noFill/>
        </p:spPr>
        <p:txBody>
          <a:bodyPr wrap="non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Ourselves</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Rectangle 7"/>
          <p:cNvSpPr/>
          <p:nvPr/>
        </p:nvSpPr>
        <p:spPr>
          <a:xfrm rot="487714">
            <a:off x="3905066" y="3124200"/>
            <a:ext cx="3848619"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Beginnings</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0" name="Rectangle 9"/>
          <p:cNvSpPr/>
          <p:nvPr/>
        </p:nvSpPr>
        <p:spPr>
          <a:xfrm>
            <a:off x="6306044" y="304800"/>
            <a:ext cx="2180405" cy="923330"/>
          </a:xfrm>
          <a:prstGeom prst="rect">
            <a:avLst/>
          </a:prstGeom>
          <a:noFill/>
        </p:spPr>
        <p:txBody>
          <a:bodyPr wrap="none" lIns="91440" tIns="45720" rIns="91440" bIns="45720">
            <a:spAutoFit/>
          </a:bodyPr>
          <a:lstStyle/>
          <a:p>
            <a:pPr algn="ctr"/>
            <a:r>
              <a:rPr lang="en-US" sz="5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Homes</a:t>
            </a:r>
            <a:endParaRPr 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11" name="Rectangle 10"/>
          <p:cNvSpPr/>
          <p:nvPr/>
        </p:nvSpPr>
        <p:spPr>
          <a:xfrm>
            <a:off x="5896538" y="4419600"/>
            <a:ext cx="2151616"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dirty="0" smtClean="0">
                <a:ln/>
                <a:solidFill>
                  <a:schemeClr val="accent3"/>
                </a:solidFill>
              </a:rPr>
              <a:t>People</a:t>
            </a:r>
            <a:endParaRPr lang="en-US" sz="5400" b="1" cap="none" spc="0" dirty="0">
              <a:ln/>
              <a:solidFill>
                <a:schemeClr val="accent3"/>
              </a:solidFill>
              <a:effectLst/>
            </a:endParaRPr>
          </a:p>
        </p:txBody>
      </p:sp>
      <p:sp>
        <p:nvSpPr>
          <p:cNvPr id="12" name="Rectangle 11"/>
          <p:cNvSpPr/>
          <p:nvPr/>
        </p:nvSpPr>
        <p:spPr>
          <a:xfrm>
            <a:off x="1311605" y="5638800"/>
            <a:ext cx="257185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Families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56" name="AutoShape 4"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58" name="AutoShape 6"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60" name="AutoShape 8"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62" name="AutoShape 10"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64" name="AutoShape 12"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9166" name="AutoShape 14" descr="PHOTO-2018-09-04-09-22-4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cstate="print"/>
          <a:srcRect t="9414" r="21974" b="4085"/>
          <a:stretch>
            <a:fillRect/>
          </a:stretch>
        </p:blipFill>
        <p:spPr bwMode="auto">
          <a:xfrm>
            <a:off x="1524000" y="1219200"/>
            <a:ext cx="6096000" cy="4876800"/>
          </a:xfrm>
          <a:prstGeom prst="rect">
            <a:avLst/>
          </a:prstGeom>
          <a:noFill/>
          <a:ln w="9525">
            <a:noFill/>
            <a:miter lim="800000"/>
            <a:headEnd/>
            <a:tailEnd/>
          </a:ln>
        </p:spPr>
      </p:pic>
      <p:sp>
        <p:nvSpPr>
          <p:cNvPr id="13" name="TextBox 12"/>
          <p:cNvSpPr txBox="1"/>
          <p:nvPr/>
        </p:nvSpPr>
        <p:spPr>
          <a:xfrm>
            <a:off x="533400" y="457200"/>
            <a:ext cx="8458200" cy="369332"/>
          </a:xfrm>
          <a:prstGeom prst="rect">
            <a:avLst/>
          </a:prstGeom>
          <a:noFill/>
        </p:spPr>
        <p:txBody>
          <a:bodyPr wrap="square" rtlCol="0">
            <a:spAutoFit/>
          </a:bodyPr>
          <a:lstStyle/>
          <a:p>
            <a:pPr algn="ctr"/>
            <a:r>
              <a:rPr lang="en-US" dirty="0" smtClean="0">
                <a:latin typeface="Comic Sans MS" pitchFamily="66" charset="0"/>
              </a:rPr>
              <a:t>A new beginning, new family, unique and loved.</a:t>
            </a:r>
            <a:endParaRPr lang="en-US" dirty="0">
              <a:latin typeface="Comic Sans MS" pitchFamily="66" charset="0"/>
            </a:endParaRPr>
          </a:p>
        </p:txBody>
      </p:sp>
      <p:sp>
        <p:nvSpPr>
          <p:cNvPr id="14" name="TextBox 13"/>
          <p:cNvSpPr txBox="1"/>
          <p:nvPr/>
        </p:nvSpPr>
        <p:spPr>
          <a:xfrm>
            <a:off x="838200" y="6400800"/>
            <a:ext cx="8077200" cy="369332"/>
          </a:xfrm>
          <a:prstGeom prst="rect">
            <a:avLst/>
          </a:prstGeom>
          <a:noFill/>
        </p:spPr>
        <p:txBody>
          <a:bodyPr wrap="square" rtlCol="0">
            <a:spAutoFit/>
          </a:bodyPr>
          <a:lstStyle/>
          <a:p>
            <a:r>
              <a:rPr lang="en-US" dirty="0" smtClean="0"/>
              <a:t>God was with her from the very beginning, he will always be watching over her.</a:t>
            </a:r>
            <a:endParaRPr lang="en-US" dirty="0"/>
          </a:p>
        </p:txBody>
      </p:sp>
      <p:sp>
        <p:nvSpPr>
          <p:cNvPr id="15" name="TextBox 14"/>
          <p:cNvSpPr txBox="1"/>
          <p:nvPr/>
        </p:nvSpPr>
        <p:spPr>
          <a:xfrm>
            <a:off x="152400" y="152400"/>
            <a:ext cx="3352800" cy="769441"/>
          </a:xfrm>
          <a:prstGeom prst="rect">
            <a:avLst/>
          </a:prstGeom>
          <a:noFill/>
        </p:spPr>
        <p:txBody>
          <a:bodyPr wrap="square" rtlCol="0">
            <a:spAutoFit/>
          </a:bodyPr>
          <a:lstStyle/>
          <a:p>
            <a:r>
              <a:rPr lang="en-US" sz="4400" dirty="0" smtClean="0">
                <a:latin typeface="Comic Sans MS" pitchFamily="66" charset="0"/>
              </a:rPr>
              <a:t>Family</a:t>
            </a:r>
            <a:endParaRPr lang="en-US" sz="4400" dirty="0">
              <a:latin typeface="Comic Sans MS" pitchFamily="66" charset="0"/>
            </a:endParaRPr>
          </a:p>
        </p:txBody>
      </p:sp>
      <p:pic>
        <p:nvPicPr>
          <p:cNvPr id="9218" name="Picture 2" descr="Image result for heart"/>
          <p:cNvPicPr>
            <a:picLocks noChangeAspect="1" noChangeArrowheads="1"/>
          </p:cNvPicPr>
          <p:nvPr/>
        </p:nvPicPr>
        <p:blipFill>
          <a:blip r:embed="rId3" cstate="print"/>
          <a:srcRect/>
          <a:stretch>
            <a:fillRect/>
          </a:stretch>
        </p:blipFill>
        <p:spPr bwMode="auto">
          <a:xfrm>
            <a:off x="7620000" y="228600"/>
            <a:ext cx="1374774" cy="1524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2" descr="PHOTO-2018-09-02-16-37-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 name="Picture 5"/>
          <p:cNvPicPr/>
          <p:nvPr/>
        </p:nvPicPr>
        <p:blipFill>
          <a:blip r:embed="rId2" cstate="print"/>
          <a:srcRect l="12171" t="8703" r="31967" b="3908"/>
          <a:stretch>
            <a:fillRect/>
          </a:stretch>
        </p:blipFill>
        <p:spPr bwMode="auto">
          <a:xfrm>
            <a:off x="4038600" y="2514600"/>
            <a:ext cx="4737018" cy="4169254"/>
          </a:xfrm>
          <a:prstGeom prst="rect">
            <a:avLst/>
          </a:prstGeom>
          <a:noFill/>
          <a:ln w="9525">
            <a:noFill/>
            <a:miter lim="800000"/>
            <a:headEnd/>
            <a:tailEnd/>
          </a:ln>
        </p:spPr>
      </p:pic>
      <p:pic>
        <p:nvPicPr>
          <p:cNvPr id="7" name="Picture 6"/>
          <p:cNvPicPr/>
          <p:nvPr/>
        </p:nvPicPr>
        <p:blipFill>
          <a:blip r:embed="rId3" cstate="print"/>
          <a:srcRect l="12171" t="8881" r="31368" b="3552"/>
          <a:stretch>
            <a:fillRect/>
          </a:stretch>
        </p:blipFill>
        <p:spPr bwMode="auto">
          <a:xfrm>
            <a:off x="152400" y="1143000"/>
            <a:ext cx="4191000" cy="4114800"/>
          </a:xfrm>
          <a:prstGeom prst="rect">
            <a:avLst/>
          </a:prstGeom>
          <a:noFill/>
          <a:ln w="9525">
            <a:noFill/>
            <a:miter lim="800000"/>
            <a:headEnd/>
            <a:tailEnd/>
          </a:ln>
        </p:spPr>
      </p:pic>
      <p:sp>
        <p:nvSpPr>
          <p:cNvPr id="8" name="TextBox 7"/>
          <p:cNvSpPr txBox="1"/>
          <p:nvPr/>
        </p:nvSpPr>
        <p:spPr>
          <a:xfrm>
            <a:off x="4800600" y="152400"/>
            <a:ext cx="4114800" cy="2308324"/>
          </a:xfrm>
          <a:prstGeom prst="rect">
            <a:avLst/>
          </a:prstGeom>
          <a:noFill/>
        </p:spPr>
        <p:txBody>
          <a:bodyPr wrap="square" rtlCol="0">
            <a:spAutoFit/>
          </a:bodyPr>
          <a:lstStyle/>
          <a:p>
            <a:r>
              <a:rPr lang="en-US" sz="3600" dirty="0" smtClean="0">
                <a:solidFill>
                  <a:srgbClr val="FF0000"/>
                </a:solidFill>
              </a:rPr>
              <a:t>Do you think they were scared? Was God watching over them ? </a:t>
            </a:r>
            <a:endParaRPr lang="en-US" sz="3600" dirty="0">
              <a:solidFill>
                <a:srgbClr val="FF0000"/>
              </a:solidFill>
            </a:endParaRPr>
          </a:p>
        </p:txBody>
      </p:sp>
      <p:sp>
        <p:nvSpPr>
          <p:cNvPr id="9" name="TextBox 8"/>
          <p:cNvSpPr txBox="1"/>
          <p:nvPr/>
        </p:nvSpPr>
        <p:spPr>
          <a:xfrm>
            <a:off x="152400" y="228600"/>
            <a:ext cx="4038600" cy="584775"/>
          </a:xfrm>
          <a:prstGeom prst="rect">
            <a:avLst/>
          </a:prstGeom>
          <a:noFill/>
        </p:spPr>
        <p:txBody>
          <a:bodyPr wrap="square" rtlCol="0">
            <a:spAutoFit/>
          </a:bodyPr>
          <a:lstStyle/>
          <a:p>
            <a:r>
              <a:rPr lang="en-US" sz="3200" b="1" dirty="0" smtClean="0">
                <a:latin typeface="Comic Sans MS" pitchFamily="66" charset="0"/>
              </a:rPr>
              <a:t>New Beginnings</a:t>
            </a:r>
            <a:endParaRPr lang="en-US" sz="3200" b="1"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34167" t="37778" r="52916" b="31851"/>
          <a:stretch>
            <a:fillRect/>
          </a:stretch>
        </p:blipFill>
        <p:spPr bwMode="auto">
          <a:xfrm>
            <a:off x="457200" y="457200"/>
            <a:ext cx="4343400" cy="5744497"/>
          </a:xfrm>
          <a:prstGeom prst="rect">
            <a:avLst/>
          </a:prstGeom>
          <a:noFill/>
          <a:ln w="9525">
            <a:noFill/>
            <a:miter lim="800000"/>
            <a:headEnd/>
            <a:tailEnd/>
          </a:ln>
        </p:spPr>
      </p:pic>
      <p:sp>
        <p:nvSpPr>
          <p:cNvPr id="3" name="TextBox 2"/>
          <p:cNvSpPr txBox="1"/>
          <p:nvPr/>
        </p:nvSpPr>
        <p:spPr>
          <a:xfrm>
            <a:off x="4800600" y="914400"/>
            <a:ext cx="3505200" cy="3970318"/>
          </a:xfrm>
          <a:prstGeom prst="rect">
            <a:avLst/>
          </a:prstGeom>
          <a:noFill/>
        </p:spPr>
        <p:txBody>
          <a:bodyPr wrap="square" rtlCol="0">
            <a:spAutoFit/>
          </a:bodyPr>
          <a:lstStyle/>
          <a:p>
            <a:r>
              <a:rPr lang="en-US" sz="3600" dirty="0" smtClean="0">
                <a:latin typeface="Comic Sans MS" pitchFamily="66" charset="0"/>
              </a:rPr>
              <a:t>Do you think this is a loving family? Do they live in a happy home? Are they special to God? </a:t>
            </a:r>
            <a:endParaRPr lang="en-US" sz="3600" dirty="0">
              <a:latin typeface="Comic Sans MS"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 result for jesus family"/>
          <p:cNvPicPr>
            <a:picLocks noChangeAspect="1" noChangeArrowheads="1"/>
          </p:cNvPicPr>
          <p:nvPr/>
        </p:nvPicPr>
        <p:blipFill>
          <a:blip r:embed="rId2" cstate="print"/>
          <a:srcRect/>
          <a:stretch>
            <a:fillRect/>
          </a:stretch>
        </p:blipFill>
        <p:spPr bwMode="auto">
          <a:xfrm>
            <a:off x="685800" y="1143000"/>
            <a:ext cx="7467600" cy="4220820"/>
          </a:xfrm>
          <a:prstGeom prst="rect">
            <a:avLst/>
          </a:prstGeom>
          <a:noFill/>
        </p:spPr>
      </p:pic>
      <p:sp>
        <p:nvSpPr>
          <p:cNvPr id="3" name="TextBox 2"/>
          <p:cNvSpPr txBox="1"/>
          <p:nvPr/>
        </p:nvSpPr>
        <p:spPr>
          <a:xfrm>
            <a:off x="533400" y="304800"/>
            <a:ext cx="8001000" cy="830997"/>
          </a:xfrm>
          <a:prstGeom prst="rect">
            <a:avLst/>
          </a:prstGeom>
          <a:noFill/>
        </p:spPr>
        <p:txBody>
          <a:bodyPr wrap="square" rtlCol="0">
            <a:spAutoFit/>
          </a:bodyPr>
          <a:lstStyle/>
          <a:p>
            <a:pPr algn="ctr"/>
            <a:r>
              <a:rPr lang="en-US" sz="4800" dirty="0" smtClean="0">
                <a:latin typeface="Comic Sans MS" pitchFamily="66" charset="0"/>
              </a:rPr>
              <a:t>Do you know this family?</a:t>
            </a:r>
            <a:endParaRPr lang="en-US" sz="4800" dirty="0">
              <a:latin typeface="Comic Sans MS" pitchFamily="66"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AutoShape 4" descr="IMG_2575.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2469" name="Picture 5"/>
          <p:cNvPicPr>
            <a:picLocks noChangeAspect="1" noChangeArrowheads="1"/>
          </p:cNvPicPr>
          <p:nvPr/>
        </p:nvPicPr>
        <p:blipFill>
          <a:blip r:embed="rId2" cstate="print"/>
          <a:srcRect l="6668" t="23750" r="26210" b="8678"/>
          <a:stretch>
            <a:fillRect/>
          </a:stretch>
        </p:blipFill>
        <p:spPr bwMode="auto">
          <a:xfrm>
            <a:off x="0" y="0"/>
            <a:ext cx="9143999" cy="68580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 result for Homes around the world"/>
          <p:cNvPicPr>
            <a:picLocks noChangeAspect="1" noChangeArrowheads="1"/>
          </p:cNvPicPr>
          <p:nvPr/>
        </p:nvPicPr>
        <p:blipFill>
          <a:blip r:embed="rId2" cstate="print"/>
          <a:srcRect/>
          <a:stretch>
            <a:fillRect/>
          </a:stretch>
        </p:blipFill>
        <p:spPr bwMode="auto">
          <a:xfrm rot="20632799">
            <a:off x="189767" y="458167"/>
            <a:ext cx="3565394" cy="1871832"/>
          </a:xfrm>
          <a:prstGeom prst="rect">
            <a:avLst/>
          </a:prstGeom>
          <a:noFill/>
        </p:spPr>
      </p:pic>
      <p:pic>
        <p:nvPicPr>
          <p:cNvPr id="34820" name="Picture 4" descr="Image result for Homes around the world"/>
          <p:cNvPicPr>
            <a:picLocks noChangeAspect="1" noChangeArrowheads="1"/>
          </p:cNvPicPr>
          <p:nvPr/>
        </p:nvPicPr>
        <p:blipFill>
          <a:blip r:embed="rId3" cstate="print"/>
          <a:srcRect/>
          <a:stretch>
            <a:fillRect/>
          </a:stretch>
        </p:blipFill>
        <p:spPr bwMode="auto">
          <a:xfrm>
            <a:off x="6019800" y="4953000"/>
            <a:ext cx="2867025" cy="1590675"/>
          </a:xfrm>
          <a:prstGeom prst="rect">
            <a:avLst/>
          </a:prstGeom>
          <a:noFill/>
        </p:spPr>
      </p:pic>
      <p:pic>
        <p:nvPicPr>
          <p:cNvPr id="34822" name="Picture 6" descr="Image result for Homes around the world"/>
          <p:cNvPicPr>
            <a:picLocks noChangeAspect="1" noChangeArrowheads="1"/>
          </p:cNvPicPr>
          <p:nvPr/>
        </p:nvPicPr>
        <p:blipFill>
          <a:blip r:embed="rId4" cstate="print"/>
          <a:srcRect/>
          <a:stretch>
            <a:fillRect/>
          </a:stretch>
        </p:blipFill>
        <p:spPr bwMode="auto">
          <a:xfrm>
            <a:off x="152400" y="4495800"/>
            <a:ext cx="3962400" cy="2228850"/>
          </a:xfrm>
          <a:prstGeom prst="rect">
            <a:avLst/>
          </a:prstGeom>
          <a:noFill/>
        </p:spPr>
      </p:pic>
      <p:pic>
        <p:nvPicPr>
          <p:cNvPr id="34824" name="Picture 8" descr="Image result for Homes in brazil"/>
          <p:cNvPicPr>
            <a:picLocks noChangeAspect="1" noChangeArrowheads="1"/>
          </p:cNvPicPr>
          <p:nvPr/>
        </p:nvPicPr>
        <p:blipFill>
          <a:blip r:embed="rId5" cstate="print"/>
          <a:srcRect/>
          <a:stretch>
            <a:fillRect/>
          </a:stretch>
        </p:blipFill>
        <p:spPr bwMode="auto">
          <a:xfrm>
            <a:off x="6019800" y="304800"/>
            <a:ext cx="2819400" cy="1881407"/>
          </a:xfrm>
          <a:prstGeom prst="rect">
            <a:avLst/>
          </a:prstGeom>
          <a:noFill/>
        </p:spPr>
      </p:pic>
      <p:pic>
        <p:nvPicPr>
          <p:cNvPr id="34826" name="Picture 10" descr="Image result for syrian refugee homes"/>
          <p:cNvPicPr>
            <a:picLocks noChangeAspect="1" noChangeArrowheads="1"/>
          </p:cNvPicPr>
          <p:nvPr/>
        </p:nvPicPr>
        <p:blipFill>
          <a:blip r:embed="rId6" cstate="print"/>
          <a:srcRect/>
          <a:stretch>
            <a:fillRect/>
          </a:stretch>
        </p:blipFill>
        <p:spPr bwMode="auto">
          <a:xfrm>
            <a:off x="1981200" y="2209800"/>
            <a:ext cx="3886200" cy="2185988"/>
          </a:xfrm>
          <a:prstGeom prst="rect">
            <a:avLst/>
          </a:prstGeom>
          <a:noFill/>
        </p:spPr>
      </p:pic>
      <p:sp>
        <p:nvSpPr>
          <p:cNvPr id="9" name="TextBox 8"/>
          <p:cNvSpPr txBox="1"/>
          <p:nvPr/>
        </p:nvSpPr>
        <p:spPr>
          <a:xfrm>
            <a:off x="6019800" y="2514600"/>
            <a:ext cx="2895600" cy="2246769"/>
          </a:xfrm>
          <a:prstGeom prst="rect">
            <a:avLst/>
          </a:prstGeom>
          <a:noFill/>
        </p:spPr>
        <p:txBody>
          <a:bodyPr wrap="square" rtlCol="0">
            <a:spAutoFit/>
          </a:bodyPr>
          <a:lstStyle/>
          <a:p>
            <a:r>
              <a:rPr lang="en-US" sz="2800" b="1" dirty="0" smtClean="0">
                <a:latin typeface="Comic Sans MS" pitchFamily="66" charset="0"/>
              </a:rPr>
              <a:t>Homes</a:t>
            </a:r>
          </a:p>
          <a:p>
            <a:endParaRPr lang="en-US" sz="2800" dirty="0" smtClean="0">
              <a:latin typeface="Comic Sans MS" pitchFamily="66" charset="0"/>
            </a:endParaRPr>
          </a:p>
          <a:p>
            <a:r>
              <a:rPr lang="en-US" sz="2800" dirty="0" smtClean="0">
                <a:latin typeface="Comic Sans MS" pitchFamily="66" charset="0"/>
              </a:rPr>
              <a:t>Are these homes all filled with love?</a:t>
            </a:r>
            <a:endParaRPr lang="en-US" sz="2800" dirty="0">
              <a:latin typeface="Comic Sans MS"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 result for love of children"/>
          <p:cNvPicPr>
            <a:picLocks noChangeAspect="1" noChangeArrowheads="1"/>
          </p:cNvPicPr>
          <p:nvPr/>
        </p:nvPicPr>
        <p:blipFill>
          <a:blip r:embed="rId2" cstate="print"/>
          <a:srcRect/>
          <a:stretch>
            <a:fillRect/>
          </a:stretch>
        </p:blipFill>
        <p:spPr bwMode="auto">
          <a:xfrm>
            <a:off x="1600200" y="381000"/>
            <a:ext cx="6400800" cy="57912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304800"/>
            <a:ext cx="7543800" cy="5539978"/>
          </a:xfrm>
          <a:prstGeom prst="rect">
            <a:avLst/>
          </a:prstGeom>
          <a:noFill/>
        </p:spPr>
        <p:txBody>
          <a:bodyPr wrap="square" rtlCol="0">
            <a:spAutoFit/>
          </a:bodyPr>
          <a:lstStyle/>
          <a:p>
            <a:r>
              <a:rPr lang="en-US" sz="4800" dirty="0" smtClean="0">
                <a:latin typeface="Comic Sans MS" pitchFamily="66" charset="0"/>
              </a:rPr>
              <a:t>Listen</a:t>
            </a:r>
          </a:p>
          <a:p>
            <a:endParaRPr lang="en-US" dirty="0" smtClean="0"/>
          </a:p>
          <a:p>
            <a:r>
              <a:rPr lang="en-GB" dirty="0" smtClean="0"/>
              <a:t>A Reading from the Holy Gospel according to Mark</a:t>
            </a:r>
            <a:endParaRPr lang="en-US" dirty="0" smtClean="0"/>
          </a:p>
          <a:p>
            <a:r>
              <a:rPr lang="en-GB" b="1" dirty="0" smtClean="0"/>
              <a:t>Glory to you, O Lord</a:t>
            </a:r>
          </a:p>
          <a:p>
            <a:endParaRPr lang="en-GB" b="1" dirty="0" smtClean="0"/>
          </a:p>
          <a:p>
            <a:r>
              <a:rPr lang="en-GB" dirty="0" smtClean="0"/>
              <a:t>One day Jesus said:“The farmer goes out and scatters seeds on his field.</a:t>
            </a:r>
            <a:endParaRPr lang="en-US" dirty="0" smtClean="0"/>
          </a:p>
          <a:p>
            <a:r>
              <a:rPr lang="en-GB" dirty="0" smtClean="0"/>
              <a:t>He goes about his business, getting up every morning and going to be every night.</a:t>
            </a:r>
            <a:endParaRPr lang="en-US" dirty="0" smtClean="0"/>
          </a:p>
          <a:p>
            <a:r>
              <a:rPr lang="en-GB" dirty="0" smtClean="0"/>
              <a:t>And all the time the seeds sprout and grow.  He doesn’t understand how they grow, he only knows they do.</a:t>
            </a:r>
            <a:endParaRPr lang="en-US" dirty="0" smtClean="0"/>
          </a:p>
          <a:p>
            <a:r>
              <a:rPr lang="en-GB" dirty="0" smtClean="0"/>
              <a:t>First little shoots appear.   The stalks grow up and up until at last the ears of grain are ready and the farmer gathers in the harvest.”</a:t>
            </a:r>
            <a:endParaRPr lang="en-US" dirty="0" smtClean="0"/>
          </a:p>
          <a:p>
            <a:r>
              <a:rPr lang="en-GB" dirty="0" smtClean="0"/>
              <a:t>Then Jesus said:  “That is the way God works!”</a:t>
            </a:r>
            <a:endParaRPr lang="en-US" dirty="0" smtClean="0"/>
          </a:p>
          <a:p>
            <a:r>
              <a:rPr lang="en-GB" dirty="0" smtClean="0"/>
              <a:t> </a:t>
            </a:r>
            <a:endParaRPr lang="en-US" dirty="0" smtClean="0"/>
          </a:p>
          <a:p>
            <a:r>
              <a:rPr lang="en-GB" dirty="0" smtClean="0"/>
              <a:t>			The Gospel of the Lord</a:t>
            </a:r>
            <a:endParaRPr lang="en-US" dirty="0" smtClean="0"/>
          </a:p>
          <a:p>
            <a:pPr algn="ctr"/>
            <a:r>
              <a:rPr lang="en-GB" dirty="0" smtClean="0"/>
              <a:t>	</a:t>
            </a:r>
            <a:endParaRPr lang="en-GB" u="sng" dirty="0" smtClean="0"/>
          </a:p>
          <a:p>
            <a:r>
              <a:rPr lang="en-GB" dirty="0" smtClean="0"/>
              <a:t>		 	 </a:t>
            </a:r>
            <a:r>
              <a:rPr lang="en-GB" b="1" dirty="0" smtClean="0"/>
              <a:t>Praise to you Lord Jesus Christ</a:t>
            </a:r>
            <a:r>
              <a:rPr lang="en-GB" dirty="0" smtClean="0"/>
              <a:t>.</a:t>
            </a:r>
            <a:endParaRPr lang="en-US" dirty="0" smtClean="0"/>
          </a:p>
          <a:p>
            <a:endParaRPr lang="en-US" dirty="0"/>
          </a:p>
        </p:txBody>
      </p:sp>
      <p:pic>
        <p:nvPicPr>
          <p:cNvPr id="64515" name="Picture 3" descr="Image result for farmer and the seeds story from jesus"/>
          <p:cNvPicPr>
            <a:picLocks noChangeAspect="1" noChangeArrowheads="1"/>
          </p:cNvPicPr>
          <p:nvPr/>
        </p:nvPicPr>
        <p:blipFill>
          <a:blip r:embed="rId2" cstate="print"/>
          <a:srcRect/>
          <a:stretch>
            <a:fillRect/>
          </a:stretch>
        </p:blipFill>
        <p:spPr bwMode="auto">
          <a:xfrm>
            <a:off x="6172200" y="76200"/>
            <a:ext cx="2735384" cy="18288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4600" y="2133600"/>
            <a:ext cx="4038600" cy="1754326"/>
          </a:xfrm>
          <a:prstGeom prst="rect">
            <a:avLst/>
          </a:prstGeom>
          <a:noFill/>
        </p:spPr>
        <p:txBody>
          <a:bodyPr wrap="square" rtlCol="0">
            <a:spAutoFit/>
          </a:bodyPr>
          <a:lstStyle/>
          <a:p>
            <a:pPr algn="ctr"/>
            <a:r>
              <a:rPr lang="en-US" sz="5400" dirty="0" smtClean="0">
                <a:solidFill>
                  <a:srgbClr val="FF0000"/>
                </a:solidFill>
                <a:latin typeface="Comic Sans MS" pitchFamily="66" charset="0"/>
              </a:rPr>
              <a:t>The Big Questions</a:t>
            </a:r>
            <a:endParaRPr lang="en-US" sz="5400" dirty="0">
              <a:solidFill>
                <a:srgbClr val="FF0000"/>
              </a:solidFill>
              <a:latin typeface="Comic Sans MS" pitchFamily="66" charset="0"/>
            </a:endParaRPr>
          </a:p>
        </p:txBody>
      </p:sp>
      <p:sp>
        <p:nvSpPr>
          <p:cNvPr id="4" name="Rectangle 3"/>
          <p:cNvSpPr/>
          <p:nvPr/>
        </p:nvSpPr>
        <p:spPr>
          <a:xfrm>
            <a:off x="381000" y="914400"/>
            <a:ext cx="3518912" cy="523220"/>
          </a:xfrm>
          <a:prstGeom prst="rect">
            <a:avLst/>
          </a:prstGeom>
        </p:spPr>
        <p:txBody>
          <a:bodyPr wrap="none">
            <a:spAutoFit/>
          </a:bodyPr>
          <a:lstStyle/>
          <a:p>
            <a:r>
              <a:rPr lang="en-US" sz="2800" dirty="0" smtClean="0">
                <a:solidFill>
                  <a:srgbClr val="00B0F0"/>
                </a:solidFill>
                <a:latin typeface="Comic Sans MS" pitchFamily="66" charset="0"/>
              </a:rPr>
              <a:t>Why am I precious?</a:t>
            </a:r>
            <a:endParaRPr lang="en-US" sz="2800" dirty="0">
              <a:solidFill>
                <a:srgbClr val="00B0F0"/>
              </a:solidFill>
              <a:latin typeface="Comic Sans MS" pitchFamily="66" charset="0"/>
            </a:endParaRPr>
          </a:p>
        </p:txBody>
      </p:sp>
      <p:sp>
        <p:nvSpPr>
          <p:cNvPr id="5" name="Rectangle 4"/>
          <p:cNvSpPr/>
          <p:nvPr/>
        </p:nvSpPr>
        <p:spPr>
          <a:xfrm>
            <a:off x="3048000" y="1371600"/>
            <a:ext cx="5976316" cy="584775"/>
          </a:xfrm>
          <a:prstGeom prst="rect">
            <a:avLst/>
          </a:prstGeom>
        </p:spPr>
        <p:txBody>
          <a:bodyPr wrap="none">
            <a:spAutoFit/>
          </a:bodyPr>
          <a:lstStyle/>
          <a:p>
            <a:r>
              <a:rPr lang="en-US" dirty="0" smtClean="0"/>
              <a:t> </a:t>
            </a:r>
            <a:r>
              <a:rPr lang="en-US" sz="3200" dirty="0" smtClean="0">
                <a:solidFill>
                  <a:srgbClr val="7030A0"/>
                </a:solidFill>
                <a:latin typeface="Comic Sans MS" pitchFamily="66" charset="0"/>
              </a:rPr>
              <a:t>How do I know God loves me? </a:t>
            </a:r>
            <a:endParaRPr lang="en-US" sz="3200" dirty="0">
              <a:solidFill>
                <a:srgbClr val="7030A0"/>
              </a:solidFill>
              <a:latin typeface="Comic Sans MS" pitchFamily="66" charset="0"/>
            </a:endParaRPr>
          </a:p>
        </p:txBody>
      </p:sp>
      <p:sp>
        <p:nvSpPr>
          <p:cNvPr id="6" name="Rectangle 5"/>
          <p:cNvSpPr/>
          <p:nvPr/>
        </p:nvSpPr>
        <p:spPr>
          <a:xfrm>
            <a:off x="228600" y="5105400"/>
            <a:ext cx="8001000" cy="1077218"/>
          </a:xfrm>
          <a:prstGeom prst="rect">
            <a:avLst/>
          </a:prstGeom>
        </p:spPr>
        <p:txBody>
          <a:bodyPr wrap="square">
            <a:spAutoFit/>
          </a:bodyPr>
          <a:lstStyle/>
          <a:p>
            <a:r>
              <a:rPr lang="en-US" sz="3200" dirty="0" smtClean="0">
                <a:latin typeface="Comic Sans MS" pitchFamily="66" charset="0"/>
              </a:rPr>
              <a:t>Who are my family? How do families show love and care? </a:t>
            </a:r>
            <a:endParaRPr lang="en-US" sz="3200" dirty="0">
              <a:latin typeface="Comic Sans MS" pitchFamily="66" charset="0"/>
            </a:endParaRPr>
          </a:p>
        </p:txBody>
      </p:sp>
      <p:sp>
        <p:nvSpPr>
          <p:cNvPr id="7" name="Rectangle 6"/>
          <p:cNvSpPr/>
          <p:nvPr/>
        </p:nvSpPr>
        <p:spPr>
          <a:xfrm>
            <a:off x="228600" y="4114800"/>
            <a:ext cx="4326826" cy="523220"/>
          </a:xfrm>
          <a:prstGeom prst="rect">
            <a:avLst/>
          </a:prstGeom>
        </p:spPr>
        <p:txBody>
          <a:bodyPr wrap="none">
            <a:spAutoFit/>
          </a:bodyPr>
          <a:lstStyle/>
          <a:p>
            <a:r>
              <a:rPr lang="en-US" sz="2800" dirty="0" smtClean="0">
                <a:solidFill>
                  <a:srgbClr val="FFC000"/>
                </a:solidFill>
                <a:latin typeface="Comic Sans MS" pitchFamily="66" charset="0"/>
              </a:rPr>
              <a:t>Where do I come from? </a:t>
            </a:r>
            <a:endParaRPr lang="en-US" sz="2800" dirty="0">
              <a:solidFill>
                <a:srgbClr val="FFC000"/>
              </a:solidFill>
              <a:latin typeface="Comic Sans MS" pitchFamily="66" charset="0"/>
            </a:endParaRPr>
          </a:p>
        </p:txBody>
      </p:sp>
      <p:sp>
        <p:nvSpPr>
          <p:cNvPr id="8" name="Rectangle 7"/>
          <p:cNvSpPr/>
          <p:nvPr/>
        </p:nvSpPr>
        <p:spPr>
          <a:xfrm>
            <a:off x="152400" y="2438400"/>
            <a:ext cx="3147015" cy="584775"/>
          </a:xfrm>
          <a:prstGeom prst="rect">
            <a:avLst/>
          </a:prstGeom>
        </p:spPr>
        <p:txBody>
          <a:bodyPr wrap="none">
            <a:spAutoFit/>
          </a:bodyPr>
          <a:lstStyle/>
          <a:p>
            <a:r>
              <a:rPr lang="en-US" sz="3200" dirty="0" smtClean="0">
                <a:latin typeface="Comic Sans MS" pitchFamily="66" charset="0"/>
              </a:rPr>
              <a:t>Who loves me? </a:t>
            </a:r>
            <a:endParaRPr lang="en-US" sz="3200" dirty="0">
              <a:latin typeface="Comic Sans MS" pitchFamily="66" charset="0"/>
            </a:endParaRPr>
          </a:p>
        </p:txBody>
      </p:sp>
      <p:sp>
        <p:nvSpPr>
          <p:cNvPr id="9" name="Rectangle 8"/>
          <p:cNvSpPr/>
          <p:nvPr/>
        </p:nvSpPr>
        <p:spPr>
          <a:xfrm>
            <a:off x="5334000" y="381000"/>
            <a:ext cx="2821606" cy="369332"/>
          </a:xfrm>
          <a:prstGeom prst="rect">
            <a:avLst/>
          </a:prstGeom>
        </p:spPr>
        <p:txBody>
          <a:bodyPr wrap="none">
            <a:spAutoFit/>
          </a:bodyPr>
          <a:lstStyle/>
          <a:p>
            <a:r>
              <a:rPr lang="en-US" dirty="0" smtClean="0">
                <a:latin typeface="Comic Sans MS" pitchFamily="66" charset="0"/>
              </a:rPr>
              <a:t>What makes me unique? </a:t>
            </a:r>
            <a:endParaRPr lang="en-US" dirty="0">
              <a:latin typeface="Comic Sans MS" pitchFamily="66" charset="0"/>
            </a:endParaRPr>
          </a:p>
        </p:txBody>
      </p:sp>
      <p:sp>
        <p:nvSpPr>
          <p:cNvPr id="10" name="Rectangle 9"/>
          <p:cNvSpPr/>
          <p:nvPr/>
        </p:nvSpPr>
        <p:spPr>
          <a:xfrm>
            <a:off x="5867400" y="4038600"/>
            <a:ext cx="2821606" cy="369332"/>
          </a:xfrm>
          <a:prstGeom prst="rect">
            <a:avLst/>
          </a:prstGeom>
        </p:spPr>
        <p:txBody>
          <a:bodyPr wrap="none">
            <a:spAutoFit/>
          </a:bodyPr>
          <a:lstStyle/>
          <a:p>
            <a:r>
              <a:rPr lang="en-US" dirty="0" smtClean="0">
                <a:latin typeface="Comic Sans MS" pitchFamily="66" charset="0"/>
              </a:rPr>
              <a:t>What makes me unique? </a:t>
            </a:r>
            <a:endParaRPr lang="en-US" dirty="0">
              <a:latin typeface="Comic Sans MS" pitchFamily="66" charset="0"/>
            </a:endParaRPr>
          </a:p>
        </p:txBody>
      </p:sp>
      <p:sp>
        <p:nvSpPr>
          <p:cNvPr id="11" name="Rectangle 10"/>
          <p:cNvSpPr/>
          <p:nvPr/>
        </p:nvSpPr>
        <p:spPr>
          <a:xfrm>
            <a:off x="381000" y="152401"/>
            <a:ext cx="4343400" cy="584775"/>
          </a:xfrm>
          <a:prstGeom prst="rect">
            <a:avLst/>
          </a:prstGeom>
        </p:spPr>
        <p:txBody>
          <a:bodyPr wrap="square">
            <a:spAutoFit/>
          </a:bodyPr>
          <a:lstStyle/>
          <a:p>
            <a:r>
              <a:rPr lang="en-US" sz="3200" b="1" dirty="0" smtClean="0"/>
              <a:t>Response</a:t>
            </a:r>
            <a:endParaRPr lang="en-US" sz="32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304800"/>
            <a:ext cx="4572000" cy="1015663"/>
          </a:xfrm>
          <a:prstGeom prst="rect">
            <a:avLst/>
          </a:prstGeom>
        </p:spPr>
        <p:txBody>
          <a:bodyPr>
            <a:spAutoFit/>
          </a:bodyPr>
          <a:lstStyle/>
          <a:p>
            <a:r>
              <a:rPr lang="en-US" sz="2400" dirty="0" smtClean="0">
                <a:solidFill>
                  <a:srgbClr val="7030A0"/>
                </a:solidFill>
                <a:latin typeface="Comic Sans MS" pitchFamily="66" charset="0"/>
              </a:rPr>
              <a:t>What does home mean to you? </a:t>
            </a:r>
          </a:p>
          <a:p>
            <a:endParaRPr lang="en-US" dirty="0" smtClean="0">
              <a:latin typeface="Comic Sans MS" pitchFamily="66" charset="0"/>
            </a:endParaRPr>
          </a:p>
          <a:p>
            <a:r>
              <a:rPr lang="en-US" dirty="0" smtClean="0">
                <a:latin typeface="Comic Sans MS" pitchFamily="66" charset="0"/>
              </a:rPr>
              <a:t> </a:t>
            </a:r>
            <a:endParaRPr lang="en-US" dirty="0">
              <a:latin typeface="Comic Sans MS" pitchFamily="66" charset="0"/>
            </a:endParaRPr>
          </a:p>
        </p:txBody>
      </p:sp>
      <p:sp>
        <p:nvSpPr>
          <p:cNvPr id="4" name="Rectangle 3"/>
          <p:cNvSpPr/>
          <p:nvPr/>
        </p:nvSpPr>
        <p:spPr>
          <a:xfrm>
            <a:off x="4724400" y="1219200"/>
            <a:ext cx="3918060" cy="369332"/>
          </a:xfrm>
          <a:prstGeom prst="rect">
            <a:avLst/>
          </a:prstGeom>
        </p:spPr>
        <p:txBody>
          <a:bodyPr wrap="none">
            <a:spAutoFit/>
          </a:bodyPr>
          <a:lstStyle/>
          <a:p>
            <a:r>
              <a:rPr lang="en-US" dirty="0" smtClean="0">
                <a:latin typeface="Comic Sans MS" pitchFamily="66" charset="0"/>
              </a:rPr>
              <a:t>To which family did Jesus belong? </a:t>
            </a:r>
            <a:endParaRPr lang="en-US" dirty="0"/>
          </a:p>
        </p:txBody>
      </p:sp>
      <p:sp>
        <p:nvSpPr>
          <p:cNvPr id="5" name="Rectangle 4"/>
          <p:cNvSpPr/>
          <p:nvPr/>
        </p:nvSpPr>
        <p:spPr>
          <a:xfrm>
            <a:off x="304800" y="2057400"/>
            <a:ext cx="8337539" cy="769441"/>
          </a:xfrm>
          <a:prstGeom prst="rect">
            <a:avLst/>
          </a:prstGeom>
        </p:spPr>
        <p:txBody>
          <a:bodyPr wrap="none">
            <a:spAutoFit/>
          </a:bodyPr>
          <a:lstStyle/>
          <a:p>
            <a:r>
              <a:rPr lang="en-US" sz="4400" dirty="0" smtClean="0">
                <a:solidFill>
                  <a:srgbClr val="FF0000"/>
                </a:solidFill>
                <a:latin typeface="Comic Sans MS" pitchFamily="66" charset="0"/>
              </a:rPr>
              <a:t>How is God present in my life? </a:t>
            </a:r>
            <a:endParaRPr lang="en-US" sz="4400" dirty="0">
              <a:solidFill>
                <a:srgbClr val="FF0000"/>
              </a:solidFill>
              <a:latin typeface="Comic Sans MS" pitchFamily="66" charset="0"/>
            </a:endParaRPr>
          </a:p>
        </p:txBody>
      </p:sp>
      <p:sp>
        <p:nvSpPr>
          <p:cNvPr id="7" name="Rectangle 6"/>
          <p:cNvSpPr/>
          <p:nvPr/>
        </p:nvSpPr>
        <p:spPr>
          <a:xfrm>
            <a:off x="1219200" y="3200400"/>
            <a:ext cx="7162800" cy="2062103"/>
          </a:xfrm>
          <a:prstGeom prst="rect">
            <a:avLst/>
          </a:prstGeom>
        </p:spPr>
        <p:txBody>
          <a:bodyPr wrap="square">
            <a:spAutoFit/>
          </a:bodyPr>
          <a:lstStyle/>
          <a:p>
            <a:r>
              <a:rPr lang="en-US" sz="3200" dirty="0" smtClean="0">
                <a:solidFill>
                  <a:srgbClr val="00B0F0"/>
                </a:solidFill>
                <a:latin typeface="Comic Sans MS" pitchFamily="66" charset="0"/>
              </a:rPr>
              <a:t>Does love last forever or does it have limits? Do you have to earn love? How can I love people I don’t like?</a:t>
            </a:r>
            <a:endParaRPr lang="en-US" sz="3200" dirty="0">
              <a:solidFill>
                <a:srgbClr val="00B0F0"/>
              </a:solidFill>
              <a:latin typeface="Comic Sans MS" pitchFamily="66" charset="0"/>
            </a:endParaRPr>
          </a:p>
        </p:txBody>
      </p:sp>
      <p:sp>
        <p:nvSpPr>
          <p:cNvPr id="8" name="Rectangle 7"/>
          <p:cNvSpPr/>
          <p:nvPr/>
        </p:nvSpPr>
        <p:spPr>
          <a:xfrm>
            <a:off x="457200" y="5791200"/>
            <a:ext cx="4572000" cy="923330"/>
          </a:xfrm>
          <a:prstGeom prst="rect">
            <a:avLst/>
          </a:prstGeom>
        </p:spPr>
        <p:txBody>
          <a:bodyPr>
            <a:spAutoFit/>
          </a:bodyPr>
          <a:lstStyle/>
          <a:p>
            <a:r>
              <a:rPr lang="en-US" dirty="0" smtClean="0">
                <a:solidFill>
                  <a:schemeClr val="accent2"/>
                </a:solidFill>
                <a:latin typeface="Comic Sans MS" pitchFamily="66" charset="0"/>
              </a:rPr>
              <a:t>Why are some beginnings easy and some difficult? Will there be many beginnings in my life?</a:t>
            </a:r>
            <a:endParaRPr lang="en-US" dirty="0">
              <a:solidFill>
                <a:schemeClr val="accent2"/>
              </a:solidFill>
              <a:latin typeface="Comic Sans MS" pitchFamily="66"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normAutofit fontScale="55000" lnSpcReduction="20000"/>
          </a:bodyPr>
          <a:lstStyle/>
          <a:p>
            <a:pPr>
              <a:buFont typeface="Arial" charset="0"/>
              <a:buNone/>
            </a:pPr>
            <a:r>
              <a:rPr lang="en-GB" altLang="en-US" sz="3600" b="1" dirty="0" smtClean="0"/>
              <a:t>Think:</a:t>
            </a:r>
          </a:p>
          <a:p>
            <a:pPr>
              <a:buFont typeface="Arial" charset="0"/>
              <a:buNone/>
            </a:pPr>
            <a:r>
              <a:rPr lang="en-GB" altLang="en-US" sz="4400" dirty="0" smtClean="0"/>
              <a:t>	</a:t>
            </a:r>
          </a:p>
          <a:p>
            <a:pPr>
              <a:buNone/>
            </a:pPr>
            <a:endParaRPr lang="en-GB" sz="4400" dirty="0" smtClean="0"/>
          </a:p>
          <a:p>
            <a:pPr>
              <a:buNone/>
            </a:pPr>
            <a:endParaRPr lang="en-GB" sz="4400" dirty="0" smtClean="0"/>
          </a:p>
          <a:p>
            <a:pPr>
              <a:buNone/>
            </a:pPr>
            <a:r>
              <a:rPr lang="en-GB" sz="4400" dirty="0" smtClean="0"/>
              <a:t>Every night before you go to bed for the next few days I want you to try to remember that God loves you, your family love you, you are special to God and your families, God is with you at every new beginning, he is with you in your home, your school during good times and hard times.</a:t>
            </a:r>
            <a:r>
              <a:rPr lang="en-GB" dirty="0" smtClean="0"/>
              <a:t> </a:t>
            </a:r>
            <a:endParaRPr lang="en-GB" sz="4400" dirty="0" smtClean="0"/>
          </a:p>
          <a:p>
            <a:pPr>
              <a:buNone/>
            </a:pPr>
            <a:r>
              <a:rPr lang="en-GB" sz="4400" dirty="0" smtClean="0"/>
              <a:t> </a:t>
            </a:r>
            <a:r>
              <a:rPr lang="en-GB" dirty="0" smtClean="0"/>
              <a:t>The </a:t>
            </a:r>
            <a:r>
              <a:rPr lang="en-GB" i="1" dirty="0" smtClean="0"/>
              <a:t>sign of the cross</a:t>
            </a:r>
            <a:r>
              <a:rPr lang="en-GB" dirty="0" smtClean="0"/>
              <a:t> is another prayer of the Christian family.                         </a:t>
            </a:r>
            <a:endParaRPr lang="en-US" dirty="0" smtClean="0"/>
          </a:p>
          <a:p>
            <a:pPr>
              <a:buNone/>
            </a:pPr>
            <a:r>
              <a:rPr lang="en-GB" dirty="0" smtClean="0"/>
              <a:t> Let us try to remember every night for the next week to either say the ‘Our Father’ or make the </a:t>
            </a:r>
            <a:r>
              <a:rPr lang="en-GB" i="1" dirty="0" smtClean="0"/>
              <a:t>sign of the cross</a:t>
            </a:r>
            <a:r>
              <a:rPr lang="en-GB" dirty="0" smtClean="0"/>
              <a:t> before we go to sleep. </a:t>
            </a:r>
            <a:endParaRPr lang="en-US" dirty="0" smtClean="0"/>
          </a:p>
          <a:p>
            <a:pPr>
              <a:buNone/>
            </a:pPr>
            <a:endParaRPr lang="en-GB" dirty="0" smtClean="0"/>
          </a:p>
          <a:p>
            <a:pPr>
              <a:buNone/>
            </a:pPr>
            <a:r>
              <a:rPr lang="en-GB" dirty="0" smtClean="0"/>
              <a:t>We end our prayer now </a:t>
            </a:r>
            <a:r>
              <a:rPr lang="en-GB" b="1" dirty="0" smtClean="0"/>
              <a:t>‘In the name of the Father..</a:t>
            </a:r>
            <a:endParaRPr lang="en-US" dirty="0" smtClean="0"/>
          </a:p>
          <a:p>
            <a:pPr>
              <a:buNone/>
            </a:pPr>
            <a:endParaRPr lang="en-US" sz="4400" b="1" dirty="0" smtClean="0"/>
          </a:p>
        </p:txBody>
      </p:sp>
      <p:pic>
        <p:nvPicPr>
          <p:cNvPr id="18435" name="Picture 4" descr="C:\Users\Sue\AppData\Local\Microsoft\Windows\Temporary Internet Files\Content.IE5\WRTOCHPC\MC900434667[1].wmf"/>
          <p:cNvPicPr>
            <a:picLocks noChangeAspect="1" noChangeArrowheads="1"/>
          </p:cNvPicPr>
          <p:nvPr/>
        </p:nvPicPr>
        <p:blipFill>
          <a:blip r:embed="rId3" cstate="print"/>
          <a:srcRect/>
          <a:stretch>
            <a:fillRect/>
          </a:stretch>
        </p:blipFill>
        <p:spPr bwMode="auto">
          <a:xfrm>
            <a:off x="990600" y="838200"/>
            <a:ext cx="1700213" cy="1470454"/>
          </a:xfrm>
          <a:prstGeom prst="rect">
            <a:avLst/>
          </a:prstGeom>
          <a:noFill/>
          <a:ln w="9525">
            <a:noFill/>
            <a:miter lim="800000"/>
            <a:headEnd/>
            <a:tailEnd/>
          </a:ln>
        </p:spPr>
      </p:pic>
      <p:sp>
        <p:nvSpPr>
          <p:cNvPr id="6" name="TextBox 5"/>
          <p:cNvSpPr txBox="1"/>
          <p:nvPr/>
        </p:nvSpPr>
        <p:spPr>
          <a:xfrm>
            <a:off x="304800" y="304800"/>
            <a:ext cx="2590800" cy="523220"/>
          </a:xfrm>
          <a:prstGeom prst="rect">
            <a:avLst/>
          </a:prstGeom>
          <a:noFill/>
        </p:spPr>
        <p:txBody>
          <a:bodyPr wrap="square" rtlCol="0">
            <a:spAutoFit/>
          </a:bodyPr>
          <a:lstStyle/>
          <a:p>
            <a:r>
              <a:rPr lang="en-US" sz="2800" b="1" dirty="0" smtClean="0"/>
              <a:t>Going Forth</a:t>
            </a:r>
            <a:endParaRPr lang="en-US" sz="2800" b="1" dirty="0"/>
          </a:p>
        </p:txBody>
      </p:sp>
      <p:pic>
        <p:nvPicPr>
          <p:cNvPr id="4098" name="Picture 2" descr="Image result for you are special"/>
          <p:cNvPicPr>
            <a:picLocks noChangeAspect="1" noChangeArrowheads="1"/>
          </p:cNvPicPr>
          <p:nvPr/>
        </p:nvPicPr>
        <p:blipFill>
          <a:blip r:embed="rId4" cstate="print"/>
          <a:srcRect/>
          <a:stretch>
            <a:fillRect/>
          </a:stretch>
        </p:blipFill>
        <p:spPr bwMode="auto">
          <a:xfrm>
            <a:off x="5334000" y="152400"/>
            <a:ext cx="3078442" cy="245044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401</TotalTime>
  <Words>398</Words>
  <Application>Microsoft Office PowerPoint</Application>
  <PresentationFormat>On-screen Show (4:3)</PresentationFormat>
  <Paragraphs>68</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...running a race</vt:lpstr>
      <vt:lpstr>...chicks hatching from an egg</vt:lpstr>
      <vt:lpstr>...new born kittens</vt:lpstr>
      <vt:lpstr>...learning to fly</vt:lpstr>
      <vt:lpstr>...new born baby</vt:lpstr>
      <vt:lpstr>...caterpillar to butterfly</vt:lpstr>
      <vt:lpstr>...Happy New Year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keegan</dc:creator>
  <cp:lastModifiedBy>Teacher</cp:lastModifiedBy>
  <cp:revision>43</cp:revision>
  <dcterms:created xsi:type="dcterms:W3CDTF">2018-04-17T19:36:10Z</dcterms:created>
  <dcterms:modified xsi:type="dcterms:W3CDTF">2018-09-11T11:58:55Z</dcterms:modified>
</cp:coreProperties>
</file>